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7" r:id="rId4"/>
    <p:sldId id="269" r:id="rId5"/>
    <p:sldId id="258" r:id="rId6"/>
    <p:sldId id="273" r:id="rId7"/>
    <p:sldId id="259" r:id="rId8"/>
    <p:sldId id="278" r:id="rId9"/>
    <p:sldId id="271" r:id="rId10"/>
    <p:sldId id="276" r:id="rId11"/>
    <p:sldId id="270" r:id="rId12"/>
    <p:sldId id="261" r:id="rId13"/>
    <p:sldId id="279" r:id="rId14"/>
    <p:sldId id="277" r:id="rId15"/>
    <p:sldId id="262" r:id="rId16"/>
    <p:sldId id="265" r:id="rId17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850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688840" cy="10287000"/>
          </a:xfrm>
          <a:custGeom>
            <a:avLst/>
            <a:gdLst/>
            <a:ahLst/>
            <a:cxnLst/>
            <a:rect l="l" t="t" r="r" b="b"/>
            <a:pathLst>
              <a:path w="4688840" h="10287000">
                <a:moveTo>
                  <a:pt x="0" y="10286999"/>
                </a:moveTo>
                <a:lnTo>
                  <a:pt x="0" y="0"/>
                </a:lnTo>
                <a:lnTo>
                  <a:pt x="4688591" y="0"/>
                </a:lnTo>
                <a:lnTo>
                  <a:pt x="2997437" y="10286999"/>
                </a:lnTo>
                <a:lnTo>
                  <a:pt x="0" y="10286999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720557"/>
            <a:ext cx="6206490" cy="1722755"/>
          </a:xfrm>
          <a:custGeom>
            <a:avLst/>
            <a:gdLst/>
            <a:ahLst/>
            <a:cxnLst/>
            <a:rect l="l" t="t" r="r" b="b"/>
            <a:pathLst>
              <a:path w="6206490" h="1722754">
                <a:moveTo>
                  <a:pt x="808291" y="861199"/>
                </a:moveTo>
                <a:lnTo>
                  <a:pt x="491578" y="562622"/>
                </a:lnTo>
                <a:lnTo>
                  <a:pt x="0" y="99161"/>
                </a:lnTo>
                <a:lnTo>
                  <a:pt x="0" y="397776"/>
                </a:lnTo>
                <a:lnTo>
                  <a:pt x="491578" y="861199"/>
                </a:lnTo>
                <a:lnTo>
                  <a:pt x="0" y="1324635"/>
                </a:lnTo>
                <a:lnTo>
                  <a:pt x="0" y="1623250"/>
                </a:lnTo>
                <a:lnTo>
                  <a:pt x="808291" y="861199"/>
                </a:lnTo>
                <a:close/>
              </a:path>
              <a:path w="6206490" h="1722754">
                <a:moveTo>
                  <a:pt x="1707883" y="861199"/>
                </a:moveTo>
                <a:lnTo>
                  <a:pt x="794486" y="0"/>
                </a:lnTo>
                <a:lnTo>
                  <a:pt x="645452" y="158127"/>
                </a:lnTo>
                <a:lnTo>
                  <a:pt x="1391183" y="861199"/>
                </a:lnTo>
                <a:lnTo>
                  <a:pt x="645452" y="1564271"/>
                </a:lnTo>
                <a:lnTo>
                  <a:pt x="794486" y="1722412"/>
                </a:lnTo>
                <a:lnTo>
                  <a:pt x="1707883" y="861199"/>
                </a:lnTo>
                <a:close/>
              </a:path>
              <a:path w="6206490" h="1722754">
                <a:moveTo>
                  <a:pt x="2607564" y="861199"/>
                </a:moveTo>
                <a:lnTo>
                  <a:pt x="1694091" y="0"/>
                </a:lnTo>
                <a:lnTo>
                  <a:pt x="1545056" y="158127"/>
                </a:lnTo>
                <a:lnTo>
                  <a:pt x="2290788" y="861199"/>
                </a:lnTo>
                <a:lnTo>
                  <a:pt x="1545056" y="1564271"/>
                </a:lnTo>
                <a:lnTo>
                  <a:pt x="1694091" y="1722412"/>
                </a:lnTo>
                <a:lnTo>
                  <a:pt x="2607564" y="861199"/>
                </a:lnTo>
                <a:close/>
              </a:path>
              <a:path w="6206490" h="1722754">
                <a:moveTo>
                  <a:pt x="3507168" y="861199"/>
                </a:moveTo>
                <a:lnTo>
                  <a:pt x="2593759" y="0"/>
                </a:lnTo>
                <a:lnTo>
                  <a:pt x="2444737" y="158127"/>
                </a:lnTo>
                <a:lnTo>
                  <a:pt x="3190456" y="861199"/>
                </a:lnTo>
                <a:lnTo>
                  <a:pt x="2444737" y="1564271"/>
                </a:lnTo>
                <a:lnTo>
                  <a:pt x="2593759" y="1722412"/>
                </a:lnTo>
                <a:lnTo>
                  <a:pt x="3507168" y="861199"/>
                </a:lnTo>
                <a:close/>
              </a:path>
              <a:path w="6206490" h="1722754">
                <a:moveTo>
                  <a:pt x="4406760" y="861199"/>
                </a:moveTo>
                <a:lnTo>
                  <a:pt x="3493363" y="0"/>
                </a:lnTo>
                <a:lnTo>
                  <a:pt x="3344329" y="158127"/>
                </a:lnTo>
                <a:lnTo>
                  <a:pt x="4090060" y="861199"/>
                </a:lnTo>
                <a:lnTo>
                  <a:pt x="3344329" y="1564271"/>
                </a:lnTo>
                <a:lnTo>
                  <a:pt x="3493363" y="1722412"/>
                </a:lnTo>
                <a:lnTo>
                  <a:pt x="4406760" y="861199"/>
                </a:lnTo>
                <a:close/>
              </a:path>
              <a:path w="6206490" h="1722754">
                <a:moveTo>
                  <a:pt x="5306441" y="861199"/>
                </a:moveTo>
                <a:lnTo>
                  <a:pt x="4393031" y="0"/>
                </a:lnTo>
                <a:lnTo>
                  <a:pt x="4244010" y="158127"/>
                </a:lnTo>
                <a:lnTo>
                  <a:pt x="4989741" y="861199"/>
                </a:lnTo>
                <a:lnTo>
                  <a:pt x="4244010" y="1564271"/>
                </a:lnTo>
                <a:lnTo>
                  <a:pt x="4393031" y="1722412"/>
                </a:lnTo>
                <a:lnTo>
                  <a:pt x="5306441" y="861199"/>
                </a:lnTo>
                <a:close/>
              </a:path>
              <a:path w="6206490" h="1722754">
                <a:moveTo>
                  <a:pt x="6206109" y="861199"/>
                </a:moveTo>
                <a:lnTo>
                  <a:pt x="5292636" y="0"/>
                </a:lnTo>
                <a:lnTo>
                  <a:pt x="5143614" y="158127"/>
                </a:lnTo>
                <a:lnTo>
                  <a:pt x="5889333" y="861199"/>
                </a:lnTo>
                <a:lnTo>
                  <a:pt x="5143614" y="1564271"/>
                </a:lnTo>
                <a:lnTo>
                  <a:pt x="5292636" y="1722412"/>
                </a:lnTo>
                <a:lnTo>
                  <a:pt x="6206109" y="861199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754318"/>
            <a:ext cx="3023235" cy="4533265"/>
          </a:xfrm>
          <a:custGeom>
            <a:avLst/>
            <a:gdLst/>
            <a:ahLst/>
            <a:cxnLst/>
            <a:rect l="l" t="t" r="r" b="b"/>
            <a:pathLst>
              <a:path w="3023235" h="4533265">
                <a:moveTo>
                  <a:pt x="3022755" y="4532681"/>
                </a:moveTo>
                <a:lnTo>
                  <a:pt x="0" y="4532681"/>
                </a:lnTo>
                <a:lnTo>
                  <a:pt x="0" y="0"/>
                </a:lnTo>
                <a:lnTo>
                  <a:pt x="3022755" y="4532681"/>
                </a:lnTo>
                <a:close/>
              </a:path>
            </a:pathLst>
          </a:custGeom>
          <a:solidFill>
            <a:srgbClr val="FF9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3" y="7872587"/>
            <a:ext cx="4786630" cy="2414905"/>
          </a:xfrm>
          <a:custGeom>
            <a:avLst/>
            <a:gdLst/>
            <a:ahLst/>
            <a:cxnLst/>
            <a:rect l="l" t="t" r="r" b="b"/>
            <a:pathLst>
              <a:path w="4786630" h="2414904">
                <a:moveTo>
                  <a:pt x="0" y="0"/>
                </a:moveTo>
                <a:lnTo>
                  <a:pt x="4786130" y="2414412"/>
                </a:lnTo>
              </a:path>
            </a:pathLst>
          </a:custGeom>
          <a:ln w="761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79277" y="4327285"/>
            <a:ext cx="3228340" cy="819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01253C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rgbClr val="01253C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01253C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01253C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01253C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710499" y="0"/>
            <a:ext cx="2578100" cy="4457700"/>
          </a:xfrm>
          <a:custGeom>
            <a:avLst/>
            <a:gdLst/>
            <a:ahLst/>
            <a:cxnLst/>
            <a:rect l="l" t="t" r="r" b="b"/>
            <a:pathLst>
              <a:path w="2578100" h="4457700">
                <a:moveTo>
                  <a:pt x="2577501" y="4457208"/>
                </a:moveTo>
                <a:lnTo>
                  <a:pt x="0" y="0"/>
                </a:lnTo>
                <a:lnTo>
                  <a:pt x="2577501" y="0"/>
                </a:lnTo>
                <a:lnTo>
                  <a:pt x="2577501" y="4457208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4681627" y="744848"/>
            <a:ext cx="3606800" cy="3065780"/>
          </a:xfrm>
          <a:custGeom>
            <a:avLst/>
            <a:gdLst/>
            <a:ahLst/>
            <a:cxnLst/>
            <a:rect l="l" t="t" r="r" b="b"/>
            <a:pathLst>
              <a:path w="3606800" h="3065779">
                <a:moveTo>
                  <a:pt x="3606371" y="3065380"/>
                </a:moveTo>
                <a:lnTo>
                  <a:pt x="0" y="2576805"/>
                </a:lnTo>
                <a:lnTo>
                  <a:pt x="3606371" y="0"/>
                </a:lnTo>
              </a:path>
            </a:pathLst>
          </a:custGeom>
          <a:ln w="76199">
            <a:solidFill>
              <a:srgbClr val="FFB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5754318"/>
            <a:ext cx="3023235" cy="4533265"/>
          </a:xfrm>
          <a:custGeom>
            <a:avLst/>
            <a:gdLst/>
            <a:ahLst/>
            <a:cxnLst/>
            <a:rect l="l" t="t" r="r" b="b"/>
            <a:pathLst>
              <a:path w="3023235" h="4533265">
                <a:moveTo>
                  <a:pt x="3022755" y="4532681"/>
                </a:moveTo>
                <a:lnTo>
                  <a:pt x="0" y="4532681"/>
                </a:lnTo>
                <a:lnTo>
                  <a:pt x="0" y="0"/>
                </a:lnTo>
                <a:lnTo>
                  <a:pt x="3022755" y="4532681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3" y="7872587"/>
            <a:ext cx="4786630" cy="2414905"/>
          </a:xfrm>
          <a:custGeom>
            <a:avLst/>
            <a:gdLst/>
            <a:ahLst/>
            <a:cxnLst/>
            <a:rect l="l" t="t" r="r" b="b"/>
            <a:pathLst>
              <a:path w="4786630" h="2414904">
                <a:moveTo>
                  <a:pt x="0" y="0"/>
                </a:moveTo>
                <a:lnTo>
                  <a:pt x="4786130" y="2414412"/>
                </a:lnTo>
              </a:path>
            </a:pathLst>
          </a:custGeom>
          <a:ln w="76199">
            <a:solidFill>
              <a:srgbClr val="527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050747" y="3566807"/>
            <a:ext cx="837565" cy="3152775"/>
          </a:xfrm>
          <a:custGeom>
            <a:avLst/>
            <a:gdLst/>
            <a:ahLst/>
            <a:cxnLst/>
            <a:rect l="l" t="t" r="r" b="b"/>
            <a:pathLst>
              <a:path w="837564" h="3152775">
                <a:moveTo>
                  <a:pt x="837488" y="2704439"/>
                </a:moveTo>
                <a:lnTo>
                  <a:pt x="763549" y="2634754"/>
                </a:lnTo>
                <a:lnTo>
                  <a:pt x="420370" y="2998749"/>
                </a:lnTo>
                <a:lnTo>
                  <a:pt x="77190" y="2634754"/>
                </a:lnTo>
                <a:lnTo>
                  <a:pt x="0" y="2707500"/>
                </a:lnTo>
                <a:lnTo>
                  <a:pt x="419798" y="3152775"/>
                </a:lnTo>
                <a:lnTo>
                  <a:pt x="420928" y="3152775"/>
                </a:lnTo>
                <a:lnTo>
                  <a:pt x="566140" y="2998749"/>
                </a:lnTo>
                <a:lnTo>
                  <a:pt x="837488" y="2710929"/>
                </a:lnTo>
                <a:lnTo>
                  <a:pt x="837488" y="2704439"/>
                </a:lnTo>
                <a:close/>
              </a:path>
              <a:path w="837564" h="3152775">
                <a:moveTo>
                  <a:pt x="837488" y="2265337"/>
                </a:moveTo>
                <a:lnTo>
                  <a:pt x="763549" y="2195639"/>
                </a:lnTo>
                <a:lnTo>
                  <a:pt x="420370" y="2559647"/>
                </a:lnTo>
                <a:lnTo>
                  <a:pt x="77190" y="2195639"/>
                </a:lnTo>
                <a:lnTo>
                  <a:pt x="0" y="2268385"/>
                </a:lnTo>
                <a:lnTo>
                  <a:pt x="420370" y="2714231"/>
                </a:lnTo>
                <a:lnTo>
                  <a:pt x="837488" y="2271814"/>
                </a:lnTo>
                <a:lnTo>
                  <a:pt x="837488" y="2265337"/>
                </a:lnTo>
                <a:close/>
              </a:path>
              <a:path w="837564" h="3152775">
                <a:moveTo>
                  <a:pt x="837488" y="1826196"/>
                </a:moveTo>
                <a:lnTo>
                  <a:pt x="763549" y="1756498"/>
                </a:lnTo>
                <a:lnTo>
                  <a:pt x="420370" y="2120506"/>
                </a:lnTo>
                <a:lnTo>
                  <a:pt x="77190" y="1756498"/>
                </a:lnTo>
                <a:lnTo>
                  <a:pt x="0" y="1829244"/>
                </a:lnTo>
                <a:lnTo>
                  <a:pt x="420370" y="2275090"/>
                </a:lnTo>
                <a:lnTo>
                  <a:pt x="837488" y="1832673"/>
                </a:lnTo>
                <a:lnTo>
                  <a:pt x="837488" y="1826196"/>
                </a:lnTo>
                <a:close/>
              </a:path>
              <a:path w="837564" h="3152775">
                <a:moveTo>
                  <a:pt x="837488" y="1387094"/>
                </a:moveTo>
                <a:lnTo>
                  <a:pt x="763549" y="1317396"/>
                </a:lnTo>
                <a:lnTo>
                  <a:pt x="420370" y="1681391"/>
                </a:lnTo>
                <a:lnTo>
                  <a:pt x="77190" y="1317396"/>
                </a:lnTo>
                <a:lnTo>
                  <a:pt x="0" y="1390142"/>
                </a:lnTo>
                <a:lnTo>
                  <a:pt x="420370" y="1835975"/>
                </a:lnTo>
                <a:lnTo>
                  <a:pt x="837488" y="1393571"/>
                </a:lnTo>
                <a:lnTo>
                  <a:pt x="837488" y="1387094"/>
                </a:lnTo>
                <a:close/>
              </a:path>
              <a:path w="837564" h="3152775">
                <a:moveTo>
                  <a:pt x="837488" y="947940"/>
                </a:moveTo>
                <a:lnTo>
                  <a:pt x="763549" y="878255"/>
                </a:lnTo>
                <a:lnTo>
                  <a:pt x="420370" y="1242250"/>
                </a:lnTo>
                <a:lnTo>
                  <a:pt x="77190" y="878255"/>
                </a:lnTo>
                <a:lnTo>
                  <a:pt x="0" y="951001"/>
                </a:lnTo>
                <a:lnTo>
                  <a:pt x="420370" y="1396873"/>
                </a:lnTo>
                <a:lnTo>
                  <a:pt x="837488" y="954430"/>
                </a:lnTo>
                <a:lnTo>
                  <a:pt x="837488" y="947940"/>
                </a:lnTo>
                <a:close/>
              </a:path>
              <a:path w="837564" h="3152775">
                <a:moveTo>
                  <a:pt x="837488" y="508838"/>
                </a:moveTo>
                <a:lnTo>
                  <a:pt x="763549" y="439140"/>
                </a:lnTo>
                <a:lnTo>
                  <a:pt x="420370" y="803148"/>
                </a:lnTo>
                <a:lnTo>
                  <a:pt x="77190" y="439140"/>
                </a:lnTo>
                <a:lnTo>
                  <a:pt x="0" y="511886"/>
                </a:lnTo>
                <a:lnTo>
                  <a:pt x="420370" y="957732"/>
                </a:lnTo>
                <a:lnTo>
                  <a:pt x="837488" y="515315"/>
                </a:lnTo>
                <a:lnTo>
                  <a:pt x="837488" y="508838"/>
                </a:lnTo>
                <a:close/>
              </a:path>
              <a:path w="837564" h="3152775">
                <a:moveTo>
                  <a:pt x="837488" y="69697"/>
                </a:moveTo>
                <a:lnTo>
                  <a:pt x="763549" y="0"/>
                </a:lnTo>
                <a:lnTo>
                  <a:pt x="420370" y="364032"/>
                </a:lnTo>
                <a:lnTo>
                  <a:pt x="77190" y="0"/>
                </a:lnTo>
                <a:lnTo>
                  <a:pt x="0" y="72745"/>
                </a:lnTo>
                <a:lnTo>
                  <a:pt x="420370" y="518629"/>
                </a:lnTo>
                <a:lnTo>
                  <a:pt x="837488" y="76174"/>
                </a:lnTo>
                <a:lnTo>
                  <a:pt x="837488" y="69697"/>
                </a:lnTo>
                <a:close/>
              </a:path>
            </a:pathLst>
          </a:custGeom>
          <a:solidFill>
            <a:srgbClr val="FF9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01253C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82191" y="1691831"/>
            <a:ext cx="6000750" cy="1949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01253C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2175" y="3319277"/>
            <a:ext cx="14333855" cy="4591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rgbClr val="01253C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5246" y="3546399"/>
            <a:ext cx="13817753" cy="5010346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12700" marR="5080">
              <a:lnSpc>
                <a:spcPts val="9450"/>
              </a:lnSpc>
              <a:spcBef>
                <a:spcPts val="1070"/>
              </a:spcBef>
            </a:pPr>
            <a:r>
              <a:rPr lang="pt-BR" altLang="pt-BR" sz="8800" dirty="0"/>
              <a:t>O EMPRÉSTIMO CONSIGNADO COMO NOVA FORMA DE CUSTEIO</a:t>
            </a:r>
            <a:endParaRPr sz="86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3325" y="9215473"/>
            <a:ext cx="885824" cy="8953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672106" y="9127975"/>
            <a:ext cx="2943860" cy="885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650" b="1" spc="-285" dirty="0">
                <a:solidFill>
                  <a:srgbClr val="01253C"/>
                </a:solidFill>
                <a:latin typeface="Arial"/>
                <a:cs typeface="Arial"/>
              </a:rPr>
              <a:t>PREVISA</a:t>
            </a:r>
            <a:endParaRPr sz="5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98660" y="0"/>
            <a:ext cx="3689350" cy="10287000"/>
          </a:xfrm>
          <a:custGeom>
            <a:avLst/>
            <a:gdLst/>
            <a:ahLst/>
            <a:cxnLst/>
            <a:rect l="l" t="t" r="r" b="b"/>
            <a:pathLst>
              <a:path w="3689350" h="10287000">
                <a:moveTo>
                  <a:pt x="0" y="10286999"/>
                </a:moveTo>
                <a:lnTo>
                  <a:pt x="1691153" y="0"/>
                </a:lnTo>
                <a:lnTo>
                  <a:pt x="3689337" y="0"/>
                </a:lnTo>
                <a:lnTo>
                  <a:pt x="3689337" y="10286999"/>
                </a:lnTo>
                <a:lnTo>
                  <a:pt x="0" y="10286999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425698"/>
            <a:ext cx="4257040" cy="861694"/>
          </a:xfrm>
          <a:custGeom>
            <a:avLst/>
            <a:gdLst/>
            <a:ahLst/>
            <a:cxnLst/>
            <a:rect l="l" t="t" r="r" b="b"/>
            <a:pathLst>
              <a:path w="4257040" h="861695">
                <a:moveTo>
                  <a:pt x="660311" y="861314"/>
                </a:moveTo>
                <a:lnTo>
                  <a:pt x="0" y="238696"/>
                </a:lnTo>
                <a:lnTo>
                  <a:pt x="0" y="537375"/>
                </a:lnTo>
                <a:lnTo>
                  <a:pt x="343535" y="861314"/>
                </a:lnTo>
                <a:lnTo>
                  <a:pt x="660311" y="861314"/>
                </a:lnTo>
                <a:close/>
              </a:path>
              <a:path w="4257040" h="861695">
                <a:moveTo>
                  <a:pt x="1559902" y="861314"/>
                </a:moveTo>
                <a:lnTo>
                  <a:pt x="646506" y="0"/>
                </a:lnTo>
                <a:lnTo>
                  <a:pt x="497471" y="158127"/>
                </a:lnTo>
                <a:lnTo>
                  <a:pt x="1243203" y="861314"/>
                </a:lnTo>
                <a:lnTo>
                  <a:pt x="1559902" y="861314"/>
                </a:lnTo>
                <a:close/>
              </a:path>
              <a:path w="4257040" h="861695">
                <a:moveTo>
                  <a:pt x="2459507" y="861314"/>
                </a:moveTo>
                <a:lnTo>
                  <a:pt x="1546110" y="0"/>
                </a:lnTo>
                <a:lnTo>
                  <a:pt x="1397076" y="158127"/>
                </a:lnTo>
                <a:lnTo>
                  <a:pt x="2142807" y="861314"/>
                </a:lnTo>
                <a:lnTo>
                  <a:pt x="2459507" y="861314"/>
                </a:lnTo>
                <a:close/>
              </a:path>
              <a:path w="4257040" h="861695">
                <a:moveTo>
                  <a:pt x="3359188" y="861314"/>
                </a:moveTo>
                <a:lnTo>
                  <a:pt x="2445778" y="0"/>
                </a:lnTo>
                <a:lnTo>
                  <a:pt x="2296757" y="158127"/>
                </a:lnTo>
                <a:lnTo>
                  <a:pt x="3042475" y="861314"/>
                </a:lnTo>
                <a:lnTo>
                  <a:pt x="3359188" y="861314"/>
                </a:lnTo>
                <a:close/>
              </a:path>
              <a:path w="4257040" h="861695">
                <a:moveTo>
                  <a:pt x="4256481" y="858951"/>
                </a:moveTo>
                <a:lnTo>
                  <a:pt x="3345383" y="0"/>
                </a:lnTo>
                <a:lnTo>
                  <a:pt x="3196348" y="158127"/>
                </a:lnTo>
                <a:lnTo>
                  <a:pt x="3942080" y="861314"/>
                </a:lnTo>
                <a:lnTo>
                  <a:pt x="4256481" y="861314"/>
                </a:lnTo>
                <a:lnTo>
                  <a:pt x="4256481" y="858951"/>
                </a:lnTo>
                <a:close/>
              </a:path>
            </a:pathLst>
          </a:custGeom>
          <a:solidFill>
            <a:srgbClr val="FF9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1374794" y="0"/>
            <a:ext cx="6951345" cy="8214995"/>
            <a:chOff x="11374794" y="0"/>
            <a:chExt cx="6951345" cy="8214995"/>
          </a:xfrm>
        </p:grpSpPr>
        <p:sp>
          <p:nvSpPr>
            <p:cNvPr id="5" name="object 5"/>
            <p:cNvSpPr/>
            <p:nvPr/>
          </p:nvSpPr>
          <p:spPr>
            <a:xfrm>
              <a:off x="11374794" y="0"/>
              <a:ext cx="6913245" cy="3758565"/>
            </a:xfrm>
            <a:custGeom>
              <a:avLst/>
              <a:gdLst/>
              <a:ahLst/>
              <a:cxnLst/>
              <a:rect l="l" t="t" r="r" b="b"/>
              <a:pathLst>
                <a:path w="6913244" h="3758565">
                  <a:moveTo>
                    <a:pt x="6913206" y="3757997"/>
                  </a:moveTo>
                  <a:lnTo>
                    <a:pt x="0" y="0"/>
                  </a:lnTo>
                  <a:lnTo>
                    <a:pt x="6913206" y="0"/>
                  </a:lnTo>
                  <a:lnTo>
                    <a:pt x="6913206" y="3757997"/>
                  </a:lnTo>
                  <a:close/>
                </a:path>
              </a:pathLst>
            </a:custGeom>
            <a:solidFill>
              <a:srgbClr val="527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710913" y="1038027"/>
              <a:ext cx="1577340" cy="7138670"/>
            </a:xfrm>
            <a:custGeom>
              <a:avLst/>
              <a:gdLst/>
              <a:ahLst/>
              <a:cxnLst/>
              <a:rect l="l" t="t" r="r" b="b"/>
              <a:pathLst>
                <a:path w="1577340" h="7138670">
                  <a:moveTo>
                    <a:pt x="646460" y="7138626"/>
                  </a:moveTo>
                  <a:lnTo>
                    <a:pt x="0" y="0"/>
                  </a:lnTo>
                  <a:lnTo>
                    <a:pt x="1577084" y="795576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97445" y="1625203"/>
            <a:ext cx="5765165" cy="835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00" spc="305" dirty="0"/>
              <a:t>Dispositivo</a:t>
            </a:r>
            <a:r>
              <a:rPr sz="5300" spc="-280" dirty="0"/>
              <a:t> </a:t>
            </a:r>
            <a:r>
              <a:rPr sz="5300" spc="370" dirty="0"/>
              <a:t>Legal</a:t>
            </a:r>
            <a:endParaRPr sz="53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142" y="3558957"/>
            <a:ext cx="171449" cy="17144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592175" y="3319277"/>
            <a:ext cx="14333855" cy="4052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61975">
              <a:lnSpc>
                <a:spcPct val="100000"/>
              </a:lnSpc>
              <a:spcBef>
                <a:spcPts val="110"/>
              </a:spcBef>
            </a:pPr>
            <a:r>
              <a:rPr sz="3800" spc="-505" dirty="0">
                <a:latin typeface="Arial Black"/>
                <a:cs typeface="Arial Black"/>
              </a:rPr>
              <a:t>Emenda</a:t>
            </a:r>
            <a:r>
              <a:rPr sz="3800" spc="-620" dirty="0">
                <a:latin typeface="Arial Black"/>
                <a:cs typeface="Arial Black"/>
              </a:rPr>
              <a:t> </a:t>
            </a:r>
            <a:r>
              <a:rPr sz="3800" spc="-475" dirty="0">
                <a:latin typeface="Arial Black"/>
                <a:cs typeface="Arial Black"/>
              </a:rPr>
              <a:t>Constitucional</a:t>
            </a:r>
            <a:r>
              <a:rPr sz="3800" spc="-615" dirty="0">
                <a:latin typeface="Arial Black"/>
                <a:cs typeface="Arial Black"/>
              </a:rPr>
              <a:t> </a:t>
            </a:r>
            <a:r>
              <a:rPr sz="3800" spc="-290" dirty="0">
                <a:latin typeface="Arial Black"/>
                <a:cs typeface="Arial Black"/>
              </a:rPr>
              <a:t>nº</a:t>
            </a:r>
            <a:r>
              <a:rPr sz="3800" spc="-620" dirty="0">
                <a:latin typeface="Arial Black"/>
                <a:cs typeface="Arial Black"/>
              </a:rPr>
              <a:t> </a:t>
            </a:r>
            <a:r>
              <a:rPr sz="3800" spc="-565" dirty="0">
                <a:latin typeface="Arial Black"/>
                <a:cs typeface="Arial Black"/>
              </a:rPr>
              <a:t>103</a:t>
            </a:r>
            <a:r>
              <a:rPr lang="pt-BR" sz="3800" spc="-565" dirty="0">
                <a:latin typeface="Arial Black"/>
                <a:cs typeface="Arial Black"/>
              </a:rPr>
              <a:t>, de 13/11/2019</a:t>
            </a:r>
            <a:r>
              <a:rPr sz="3800" spc="-615" dirty="0">
                <a:latin typeface="Arial Black"/>
                <a:cs typeface="Arial Black"/>
              </a:rPr>
              <a:t> </a:t>
            </a:r>
            <a:r>
              <a:rPr sz="3800" spc="204" dirty="0">
                <a:latin typeface="Arial Black"/>
                <a:cs typeface="Arial Black"/>
              </a:rPr>
              <a:t>–</a:t>
            </a:r>
            <a:r>
              <a:rPr sz="3800" spc="-615" dirty="0">
                <a:latin typeface="Arial Black"/>
                <a:cs typeface="Arial Black"/>
              </a:rPr>
              <a:t> </a:t>
            </a:r>
            <a:r>
              <a:rPr sz="3800" spc="-425" dirty="0">
                <a:latin typeface="Arial Black"/>
                <a:cs typeface="Arial Black"/>
              </a:rPr>
              <a:t>Art.</a:t>
            </a:r>
            <a:r>
              <a:rPr sz="3800" spc="-620" dirty="0">
                <a:latin typeface="Arial Black"/>
                <a:cs typeface="Arial Black"/>
              </a:rPr>
              <a:t> </a:t>
            </a:r>
            <a:r>
              <a:rPr sz="3800" spc="-405" dirty="0">
                <a:latin typeface="Arial Black"/>
                <a:cs typeface="Arial Black"/>
              </a:rPr>
              <a:t>9º,</a:t>
            </a:r>
            <a:r>
              <a:rPr sz="3800" spc="-615" dirty="0">
                <a:latin typeface="Arial Black"/>
                <a:cs typeface="Arial Black"/>
              </a:rPr>
              <a:t> </a:t>
            </a:r>
            <a:r>
              <a:rPr sz="3800" spc="-500" dirty="0">
                <a:latin typeface="Arial Black"/>
                <a:cs typeface="Arial Black"/>
              </a:rPr>
              <a:t>§7º</a:t>
            </a:r>
            <a:endParaRPr sz="3800" dirty="0">
              <a:latin typeface="Arial Black"/>
              <a:cs typeface="Arial Black"/>
            </a:endParaRPr>
          </a:p>
          <a:p>
            <a:pPr marL="12700" marR="5080" algn="just">
              <a:lnSpc>
                <a:spcPct val="115500"/>
              </a:lnSpc>
              <a:spcBef>
                <a:spcPts val="3554"/>
              </a:spcBef>
            </a:pPr>
            <a:r>
              <a:rPr sz="3300" i="1" spc="-270" dirty="0">
                <a:latin typeface="Verdana"/>
                <a:cs typeface="Verdana"/>
              </a:rPr>
              <a:t>“Os</a:t>
            </a:r>
            <a:r>
              <a:rPr sz="3300" i="1" spc="-25" dirty="0">
                <a:latin typeface="Verdana"/>
                <a:cs typeface="Verdana"/>
              </a:rPr>
              <a:t> </a:t>
            </a:r>
            <a:r>
              <a:rPr sz="3300" i="1" spc="-229" dirty="0">
                <a:latin typeface="Verdana"/>
                <a:cs typeface="Verdana"/>
              </a:rPr>
              <a:t>recursos</a:t>
            </a:r>
            <a:r>
              <a:rPr sz="3300" i="1" spc="-60" dirty="0">
                <a:latin typeface="Verdana"/>
                <a:cs typeface="Verdana"/>
              </a:rPr>
              <a:t> </a:t>
            </a:r>
            <a:r>
              <a:rPr sz="3300" i="1" spc="-204" dirty="0">
                <a:latin typeface="Verdana"/>
                <a:cs typeface="Verdana"/>
              </a:rPr>
              <a:t>de</a:t>
            </a:r>
            <a:r>
              <a:rPr sz="3300" i="1" spc="-85" dirty="0">
                <a:latin typeface="Verdana"/>
                <a:cs typeface="Verdana"/>
              </a:rPr>
              <a:t> </a:t>
            </a:r>
            <a:r>
              <a:rPr sz="3300" i="1" spc="-325" dirty="0">
                <a:latin typeface="Verdana"/>
                <a:cs typeface="Verdana"/>
              </a:rPr>
              <a:t>regime</a:t>
            </a:r>
            <a:r>
              <a:rPr sz="3300" i="1" spc="35" dirty="0">
                <a:latin typeface="Verdana"/>
                <a:cs typeface="Verdana"/>
              </a:rPr>
              <a:t> </a:t>
            </a:r>
            <a:r>
              <a:rPr sz="3300" i="1" spc="-180" dirty="0">
                <a:latin typeface="Verdana"/>
                <a:cs typeface="Verdana"/>
              </a:rPr>
              <a:t>próprio</a:t>
            </a:r>
            <a:r>
              <a:rPr sz="3300" i="1" spc="-110" dirty="0">
                <a:latin typeface="Verdana"/>
                <a:cs typeface="Verdana"/>
              </a:rPr>
              <a:t> </a:t>
            </a:r>
            <a:r>
              <a:rPr sz="3300" i="1" spc="-204" dirty="0">
                <a:latin typeface="Verdana"/>
                <a:cs typeface="Verdana"/>
              </a:rPr>
              <a:t>de</a:t>
            </a:r>
            <a:r>
              <a:rPr sz="3300" i="1" spc="-85" dirty="0">
                <a:latin typeface="Verdana"/>
                <a:cs typeface="Verdana"/>
              </a:rPr>
              <a:t> </a:t>
            </a:r>
            <a:r>
              <a:rPr sz="3300" i="1" spc="-195" dirty="0">
                <a:latin typeface="Verdana"/>
                <a:cs typeface="Verdana"/>
              </a:rPr>
              <a:t>previdência</a:t>
            </a:r>
            <a:r>
              <a:rPr sz="3300" i="1" spc="-85" dirty="0">
                <a:latin typeface="Verdana"/>
                <a:cs typeface="Verdana"/>
              </a:rPr>
              <a:t> </a:t>
            </a:r>
            <a:r>
              <a:rPr sz="3300" i="1" spc="-140" dirty="0">
                <a:latin typeface="Verdana"/>
                <a:cs typeface="Verdana"/>
              </a:rPr>
              <a:t>social</a:t>
            </a:r>
            <a:r>
              <a:rPr sz="3300" i="1" spc="-40" dirty="0">
                <a:latin typeface="Verdana"/>
                <a:cs typeface="Verdana"/>
              </a:rPr>
              <a:t> </a:t>
            </a:r>
            <a:r>
              <a:rPr sz="3300" i="1" spc="-160" dirty="0">
                <a:latin typeface="Verdana"/>
                <a:cs typeface="Verdana"/>
              </a:rPr>
              <a:t>poderão</a:t>
            </a:r>
            <a:r>
              <a:rPr sz="3300" i="1" spc="-55" dirty="0">
                <a:latin typeface="Verdana"/>
                <a:cs typeface="Verdana"/>
              </a:rPr>
              <a:t> </a:t>
            </a:r>
            <a:r>
              <a:rPr sz="3300" i="1" spc="-295" dirty="0">
                <a:latin typeface="Verdana"/>
                <a:cs typeface="Verdana"/>
              </a:rPr>
              <a:t>ser</a:t>
            </a:r>
            <a:r>
              <a:rPr sz="3300" i="1" spc="5" dirty="0">
                <a:latin typeface="Verdana"/>
                <a:cs typeface="Verdana"/>
              </a:rPr>
              <a:t> </a:t>
            </a:r>
            <a:r>
              <a:rPr sz="3300" i="1" spc="-25" dirty="0">
                <a:latin typeface="Verdana"/>
                <a:cs typeface="Verdana"/>
              </a:rPr>
              <a:t>aplicados </a:t>
            </a:r>
            <a:r>
              <a:rPr sz="3300" i="1" dirty="0">
                <a:latin typeface="Verdana"/>
                <a:cs typeface="Verdana"/>
              </a:rPr>
              <a:t>na</a:t>
            </a:r>
            <a:r>
              <a:rPr sz="3300" i="1" spc="345" dirty="0">
                <a:latin typeface="Verdana"/>
                <a:cs typeface="Verdana"/>
              </a:rPr>
              <a:t> </a:t>
            </a:r>
            <a:r>
              <a:rPr sz="3300" i="1" spc="-10" dirty="0">
                <a:latin typeface="Verdana"/>
                <a:cs typeface="Verdana"/>
              </a:rPr>
              <a:t>concessão</a:t>
            </a:r>
            <a:r>
              <a:rPr sz="3300" i="1" spc="350" dirty="0">
                <a:latin typeface="Verdana"/>
                <a:cs typeface="Verdana"/>
              </a:rPr>
              <a:t> </a:t>
            </a:r>
            <a:r>
              <a:rPr sz="3300" i="1" dirty="0">
                <a:latin typeface="Verdana"/>
                <a:cs typeface="Verdana"/>
              </a:rPr>
              <a:t>de</a:t>
            </a:r>
            <a:r>
              <a:rPr sz="3300" i="1" spc="345" dirty="0">
                <a:latin typeface="Verdana"/>
                <a:cs typeface="Verdana"/>
              </a:rPr>
              <a:t> </a:t>
            </a:r>
            <a:r>
              <a:rPr sz="3300" i="1" spc="-130" dirty="0">
                <a:latin typeface="Verdana"/>
                <a:cs typeface="Verdana"/>
              </a:rPr>
              <a:t>empréstimos</a:t>
            </a:r>
            <a:r>
              <a:rPr sz="3300" i="1" spc="350" dirty="0">
                <a:latin typeface="Verdana"/>
                <a:cs typeface="Verdana"/>
              </a:rPr>
              <a:t> </a:t>
            </a:r>
            <a:r>
              <a:rPr sz="3300" i="1" spc="135" dirty="0">
                <a:latin typeface="Verdana"/>
                <a:cs typeface="Verdana"/>
              </a:rPr>
              <a:t>a</a:t>
            </a:r>
            <a:r>
              <a:rPr sz="3300" i="1" spc="345" dirty="0">
                <a:latin typeface="Verdana"/>
                <a:cs typeface="Verdana"/>
              </a:rPr>
              <a:t> </a:t>
            </a:r>
            <a:r>
              <a:rPr sz="3300" i="1" dirty="0">
                <a:latin typeface="Verdana"/>
                <a:cs typeface="Verdana"/>
              </a:rPr>
              <a:t>seus</a:t>
            </a:r>
            <a:r>
              <a:rPr sz="3300" i="1" spc="350" dirty="0">
                <a:latin typeface="Verdana"/>
                <a:cs typeface="Verdana"/>
              </a:rPr>
              <a:t> </a:t>
            </a:r>
            <a:r>
              <a:rPr sz="3300" i="1" spc="-130" dirty="0">
                <a:latin typeface="Verdana"/>
                <a:cs typeface="Verdana"/>
              </a:rPr>
              <a:t>segurados,</a:t>
            </a:r>
            <a:r>
              <a:rPr sz="3300" i="1" spc="350" dirty="0">
                <a:latin typeface="Verdana"/>
                <a:cs typeface="Verdana"/>
              </a:rPr>
              <a:t> </a:t>
            </a:r>
            <a:r>
              <a:rPr sz="3300" i="1" dirty="0">
                <a:latin typeface="Verdana"/>
                <a:cs typeface="Verdana"/>
              </a:rPr>
              <a:t>na</a:t>
            </a:r>
            <a:r>
              <a:rPr sz="3300" i="1" spc="345" dirty="0">
                <a:latin typeface="Verdana"/>
                <a:cs typeface="Verdana"/>
              </a:rPr>
              <a:t> </a:t>
            </a:r>
            <a:r>
              <a:rPr sz="3300" i="1" spc="-10" dirty="0">
                <a:latin typeface="Verdana"/>
                <a:cs typeface="Verdana"/>
              </a:rPr>
              <a:t>modalidade</a:t>
            </a:r>
            <a:r>
              <a:rPr sz="3300" i="1" spc="350" dirty="0">
                <a:latin typeface="Verdana"/>
                <a:cs typeface="Verdana"/>
              </a:rPr>
              <a:t> </a:t>
            </a:r>
            <a:r>
              <a:rPr sz="3300" i="1" spc="-25" dirty="0">
                <a:latin typeface="Verdana"/>
                <a:cs typeface="Verdana"/>
              </a:rPr>
              <a:t>de </a:t>
            </a:r>
            <a:r>
              <a:rPr sz="3300" i="1" spc="-70" dirty="0">
                <a:latin typeface="Verdana"/>
                <a:cs typeface="Verdana"/>
              </a:rPr>
              <a:t>consignados,</a:t>
            </a:r>
            <a:r>
              <a:rPr sz="3300" i="1" spc="-80" dirty="0">
                <a:latin typeface="Verdana"/>
                <a:cs typeface="Verdana"/>
              </a:rPr>
              <a:t> </a:t>
            </a:r>
            <a:r>
              <a:rPr sz="3300" i="1" dirty="0">
                <a:latin typeface="Verdana"/>
                <a:cs typeface="Verdana"/>
              </a:rPr>
              <a:t>observada</a:t>
            </a:r>
            <a:r>
              <a:rPr sz="3300" i="1" spc="-75" dirty="0">
                <a:latin typeface="Verdana"/>
                <a:cs typeface="Verdana"/>
              </a:rPr>
              <a:t> </a:t>
            </a:r>
            <a:r>
              <a:rPr sz="3300" i="1" spc="-65" dirty="0">
                <a:latin typeface="Verdana"/>
                <a:cs typeface="Verdana"/>
              </a:rPr>
              <a:t>regulamentação</a:t>
            </a:r>
            <a:r>
              <a:rPr sz="3300" i="1" spc="-80" dirty="0">
                <a:latin typeface="Verdana"/>
                <a:cs typeface="Verdana"/>
              </a:rPr>
              <a:t> </a:t>
            </a:r>
            <a:r>
              <a:rPr sz="3300" i="1" dirty="0">
                <a:latin typeface="Verdana"/>
                <a:cs typeface="Verdana"/>
              </a:rPr>
              <a:t>específica</a:t>
            </a:r>
            <a:r>
              <a:rPr sz="3300" i="1" spc="-75" dirty="0">
                <a:latin typeface="Verdana"/>
                <a:cs typeface="Verdana"/>
              </a:rPr>
              <a:t> </a:t>
            </a:r>
            <a:r>
              <a:rPr sz="3300" i="1" spc="-10" dirty="0">
                <a:latin typeface="Verdana"/>
                <a:cs typeface="Verdana"/>
              </a:rPr>
              <a:t>estabelecida</a:t>
            </a:r>
            <a:r>
              <a:rPr sz="3300" i="1" spc="-80" dirty="0">
                <a:latin typeface="Verdana"/>
                <a:cs typeface="Verdana"/>
              </a:rPr>
              <a:t> </a:t>
            </a:r>
            <a:r>
              <a:rPr sz="3300" i="1" spc="-20" dirty="0">
                <a:latin typeface="Verdana"/>
                <a:cs typeface="Verdana"/>
              </a:rPr>
              <a:t>pelo </a:t>
            </a:r>
            <a:r>
              <a:rPr sz="3300" i="1" spc="-185" dirty="0">
                <a:latin typeface="Verdana"/>
                <a:cs typeface="Verdana"/>
              </a:rPr>
              <a:t>Conselho</a:t>
            </a:r>
            <a:r>
              <a:rPr sz="3300" i="1" spc="-645" dirty="0">
                <a:latin typeface="Verdana"/>
                <a:cs typeface="Verdana"/>
              </a:rPr>
              <a:t> </a:t>
            </a:r>
            <a:r>
              <a:rPr sz="3300" i="1" spc="-140" dirty="0">
                <a:latin typeface="Verdana"/>
                <a:cs typeface="Verdana"/>
              </a:rPr>
              <a:t>Monetário</a:t>
            </a:r>
            <a:r>
              <a:rPr sz="3300" i="1" spc="-645" dirty="0">
                <a:latin typeface="Verdana"/>
                <a:cs typeface="Verdana"/>
              </a:rPr>
              <a:t> </a:t>
            </a:r>
            <a:r>
              <a:rPr sz="3300" i="1" spc="-45" dirty="0">
                <a:latin typeface="Verdana"/>
                <a:cs typeface="Verdana"/>
              </a:rPr>
              <a:t>N</a:t>
            </a:r>
            <a:r>
              <a:rPr sz="3300" i="1" spc="-35" dirty="0">
                <a:latin typeface="Verdana"/>
                <a:cs typeface="Verdana"/>
              </a:rPr>
              <a:t>ac</a:t>
            </a:r>
            <a:r>
              <a:rPr sz="3300" i="1" spc="-50" dirty="0">
                <a:latin typeface="Verdana"/>
                <a:cs typeface="Verdana"/>
              </a:rPr>
              <a:t>i</a:t>
            </a:r>
            <a:r>
              <a:rPr sz="3300" i="1" spc="-45" dirty="0">
                <a:latin typeface="Verdana"/>
                <a:cs typeface="Verdana"/>
              </a:rPr>
              <a:t>o</a:t>
            </a:r>
            <a:r>
              <a:rPr sz="3300" i="1" spc="-50" dirty="0">
                <a:latin typeface="Verdana"/>
                <a:cs typeface="Verdana"/>
              </a:rPr>
              <a:t>n</a:t>
            </a:r>
            <a:r>
              <a:rPr sz="3300" i="1" spc="-35" dirty="0">
                <a:latin typeface="Verdana"/>
                <a:cs typeface="Verdana"/>
              </a:rPr>
              <a:t>a</a:t>
            </a:r>
            <a:r>
              <a:rPr sz="3300" i="1" spc="60" dirty="0">
                <a:latin typeface="Verdana"/>
                <a:cs typeface="Verdana"/>
              </a:rPr>
              <a:t>l</a:t>
            </a:r>
            <a:r>
              <a:rPr sz="3300" i="1" spc="-590" dirty="0">
                <a:latin typeface="Verdana"/>
                <a:cs typeface="Verdana"/>
              </a:rPr>
              <a:t>.</a:t>
            </a:r>
            <a:r>
              <a:rPr sz="3300" i="1" spc="140" dirty="0">
                <a:latin typeface="Verdana"/>
                <a:cs typeface="Verdana"/>
              </a:rPr>
              <a:t>”</a:t>
            </a:r>
            <a:endParaRPr sz="3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33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98660" y="0"/>
            <a:ext cx="3689350" cy="10287000"/>
          </a:xfrm>
          <a:custGeom>
            <a:avLst/>
            <a:gdLst/>
            <a:ahLst/>
            <a:cxnLst/>
            <a:rect l="l" t="t" r="r" b="b"/>
            <a:pathLst>
              <a:path w="3689350" h="10287000">
                <a:moveTo>
                  <a:pt x="0" y="10286999"/>
                </a:moveTo>
                <a:lnTo>
                  <a:pt x="1691153" y="0"/>
                </a:lnTo>
                <a:lnTo>
                  <a:pt x="3689337" y="0"/>
                </a:lnTo>
                <a:lnTo>
                  <a:pt x="3689337" y="10286999"/>
                </a:lnTo>
                <a:lnTo>
                  <a:pt x="0" y="10286999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425698"/>
            <a:ext cx="4257040" cy="861694"/>
          </a:xfrm>
          <a:custGeom>
            <a:avLst/>
            <a:gdLst/>
            <a:ahLst/>
            <a:cxnLst/>
            <a:rect l="l" t="t" r="r" b="b"/>
            <a:pathLst>
              <a:path w="4257040" h="861695">
                <a:moveTo>
                  <a:pt x="660311" y="861314"/>
                </a:moveTo>
                <a:lnTo>
                  <a:pt x="0" y="238696"/>
                </a:lnTo>
                <a:lnTo>
                  <a:pt x="0" y="537375"/>
                </a:lnTo>
                <a:lnTo>
                  <a:pt x="343535" y="861314"/>
                </a:lnTo>
                <a:lnTo>
                  <a:pt x="660311" y="861314"/>
                </a:lnTo>
                <a:close/>
              </a:path>
              <a:path w="4257040" h="861695">
                <a:moveTo>
                  <a:pt x="1559902" y="861314"/>
                </a:moveTo>
                <a:lnTo>
                  <a:pt x="646506" y="0"/>
                </a:lnTo>
                <a:lnTo>
                  <a:pt x="497471" y="158127"/>
                </a:lnTo>
                <a:lnTo>
                  <a:pt x="1243203" y="861314"/>
                </a:lnTo>
                <a:lnTo>
                  <a:pt x="1559902" y="861314"/>
                </a:lnTo>
                <a:close/>
              </a:path>
              <a:path w="4257040" h="861695">
                <a:moveTo>
                  <a:pt x="2459507" y="861314"/>
                </a:moveTo>
                <a:lnTo>
                  <a:pt x="1546110" y="0"/>
                </a:lnTo>
                <a:lnTo>
                  <a:pt x="1397076" y="158127"/>
                </a:lnTo>
                <a:lnTo>
                  <a:pt x="2142807" y="861314"/>
                </a:lnTo>
                <a:lnTo>
                  <a:pt x="2459507" y="861314"/>
                </a:lnTo>
                <a:close/>
              </a:path>
              <a:path w="4257040" h="861695">
                <a:moveTo>
                  <a:pt x="3359188" y="861314"/>
                </a:moveTo>
                <a:lnTo>
                  <a:pt x="2445778" y="0"/>
                </a:lnTo>
                <a:lnTo>
                  <a:pt x="2296757" y="158127"/>
                </a:lnTo>
                <a:lnTo>
                  <a:pt x="3042475" y="861314"/>
                </a:lnTo>
                <a:lnTo>
                  <a:pt x="3359188" y="861314"/>
                </a:lnTo>
                <a:close/>
              </a:path>
              <a:path w="4257040" h="861695">
                <a:moveTo>
                  <a:pt x="4256481" y="858951"/>
                </a:moveTo>
                <a:lnTo>
                  <a:pt x="3345383" y="0"/>
                </a:lnTo>
                <a:lnTo>
                  <a:pt x="3196348" y="158127"/>
                </a:lnTo>
                <a:lnTo>
                  <a:pt x="3942080" y="861314"/>
                </a:lnTo>
                <a:lnTo>
                  <a:pt x="4256481" y="861314"/>
                </a:lnTo>
                <a:lnTo>
                  <a:pt x="4256481" y="858951"/>
                </a:lnTo>
                <a:close/>
              </a:path>
            </a:pathLst>
          </a:custGeom>
          <a:solidFill>
            <a:srgbClr val="FF9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1374794" y="0"/>
            <a:ext cx="6951345" cy="8214995"/>
            <a:chOff x="11374794" y="0"/>
            <a:chExt cx="6951345" cy="8214995"/>
          </a:xfrm>
        </p:grpSpPr>
        <p:sp>
          <p:nvSpPr>
            <p:cNvPr id="5" name="object 5"/>
            <p:cNvSpPr/>
            <p:nvPr/>
          </p:nvSpPr>
          <p:spPr>
            <a:xfrm>
              <a:off x="11374794" y="0"/>
              <a:ext cx="6913245" cy="3758565"/>
            </a:xfrm>
            <a:custGeom>
              <a:avLst/>
              <a:gdLst/>
              <a:ahLst/>
              <a:cxnLst/>
              <a:rect l="l" t="t" r="r" b="b"/>
              <a:pathLst>
                <a:path w="6913244" h="3758565">
                  <a:moveTo>
                    <a:pt x="6913206" y="3757997"/>
                  </a:moveTo>
                  <a:lnTo>
                    <a:pt x="0" y="0"/>
                  </a:lnTo>
                  <a:lnTo>
                    <a:pt x="6913206" y="0"/>
                  </a:lnTo>
                  <a:lnTo>
                    <a:pt x="6913206" y="3757997"/>
                  </a:lnTo>
                  <a:close/>
                </a:path>
              </a:pathLst>
            </a:custGeom>
            <a:solidFill>
              <a:srgbClr val="527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710913" y="1038027"/>
              <a:ext cx="1577340" cy="7138670"/>
            </a:xfrm>
            <a:custGeom>
              <a:avLst/>
              <a:gdLst/>
              <a:ahLst/>
              <a:cxnLst/>
              <a:rect l="l" t="t" r="r" b="b"/>
              <a:pathLst>
                <a:path w="1577340" h="7138670">
                  <a:moveTo>
                    <a:pt x="646460" y="7138626"/>
                  </a:moveTo>
                  <a:lnTo>
                    <a:pt x="0" y="0"/>
                  </a:lnTo>
                  <a:lnTo>
                    <a:pt x="1577084" y="795576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97445" y="1625203"/>
            <a:ext cx="5765165" cy="835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00" spc="305" dirty="0"/>
              <a:t>Dispositivo</a:t>
            </a:r>
            <a:r>
              <a:rPr sz="5300" spc="-280" dirty="0"/>
              <a:t> </a:t>
            </a:r>
            <a:r>
              <a:rPr sz="5300" spc="370" dirty="0"/>
              <a:t>Legal</a:t>
            </a:r>
            <a:endParaRPr sz="5300" dirty="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142" y="3558957"/>
            <a:ext cx="171449" cy="17144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1142" y="7543272"/>
            <a:ext cx="171449" cy="17144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592176" y="3319277"/>
            <a:ext cx="14006242" cy="61388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61975">
              <a:lnSpc>
                <a:spcPct val="100000"/>
              </a:lnSpc>
            </a:pPr>
            <a:r>
              <a:rPr sz="3800" spc="-515" dirty="0" err="1">
                <a:latin typeface="Arial Black"/>
                <a:cs typeface="Arial Black"/>
              </a:rPr>
              <a:t>Regulamentado</a:t>
            </a:r>
            <a:r>
              <a:rPr sz="3800" spc="-615" dirty="0">
                <a:latin typeface="Arial Black"/>
                <a:cs typeface="Arial Black"/>
              </a:rPr>
              <a:t> </a:t>
            </a:r>
            <a:r>
              <a:rPr sz="3800" spc="-484" dirty="0">
                <a:latin typeface="Arial Black"/>
                <a:cs typeface="Arial Black"/>
              </a:rPr>
              <a:t>pela</a:t>
            </a:r>
            <a:r>
              <a:rPr sz="3800" spc="-610" dirty="0">
                <a:latin typeface="Arial Black"/>
                <a:cs typeface="Arial Black"/>
              </a:rPr>
              <a:t> </a:t>
            </a:r>
            <a:r>
              <a:rPr sz="3800" spc="-480" dirty="0">
                <a:latin typeface="Arial Black"/>
                <a:cs typeface="Arial Black"/>
              </a:rPr>
              <a:t>Resolução</a:t>
            </a:r>
            <a:r>
              <a:rPr sz="3800" spc="-615" dirty="0">
                <a:latin typeface="Arial Black"/>
                <a:cs typeface="Arial Black"/>
              </a:rPr>
              <a:t> </a:t>
            </a:r>
            <a:r>
              <a:rPr sz="3800" spc="-490" dirty="0">
                <a:latin typeface="Arial Black"/>
                <a:cs typeface="Arial Black"/>
              </a:rPr>
              <a:t>CMN</a:t>
            </a:r>
            <a:r>
              <a:rPr sz="3800" spc="-610" dirty="0">
                <a:latin typeface="Arial Black"/>
                <a:cs typeface="Arial Black"/>
              </a:rPr>
              <a:t> </a:t>
            </a:r>
            <a:r>
              <a:rPr sz="3800" spc="-290" dirty="0">
                <a:latin typeface="Arial Black"/>
                <a:cs typeface="Arial Black"/>
              </a:rPr>
              <a:t>nº</a:t>
            </a:r>
            <a:r>
              <a:rPr sz="3800" spc="-615" dirty="0">
                <a:latin typeface="Arial Black"/>
                <a:cs typeface="Arial Black"/>
              </a:rPr>
              <a:t> </a:t>
            </a:r>
            <a:r>
              <a:rPr sz="3800" spc="-570" dirty="0">
                <a:latin typeface="Arial Black"/>
                <a:cs typeface="Arial Black"/>
              </a:rPr>
              <a:t>4.963</a:t>
            </a:r>
            <a:r>
              <a:rPr lang="pt-BR" sz="3800" spc="-570" dirty="0">
                <a:latin typeface="Arial Black"/>
                <a:cs typeface="Arial Black"/>
              </a:rPr>
              <a:t>, de 25/11/</a:t>
            </a:r>
            <a:r>
              <a:rPr sz="3800" spc="-570" dirty="0">
                <a:latin typeface="Arial Black"/>
                <a:cs typeface="Arial Black"/>
              </a:rPr>
              <a:t>2021</a:t>
            </a:r>
            <a:endParaRPr lang="pt-BR" sz="3800" spc="-570" dirty="0">
              <a:latin typeface="Arial Black"/>
              <a:cs typeface="Arial Black"/>
            </a:endParaRPr>
          </a:p>
          <a:p>
            <a:r>
              <a:rPr lang="pt-BR" sz="2400" dirty="0"/>
              <a:t>Art. 12.  No segmento de empréstimos a segurados, na modalidade consignados, as aplicações dos recursos do regime próprio de previdência social subordinam-se, alternativamente, aos seguintes limites, apurados na forma do </a:t>
            </a:r>
            <a:r>
              <a:rPr lang="pt-BR" sz="2400" b="1" dirty="0"/>
              <a:t>caput</a:t>
            </a:r>
            <a:r>
              <a:rPr lang="pt-BR" sz="2400" dirty="0"/>
              <a:t> do art. 6º:</a:t>
            </a:r>
          </a:p>
          <a:p>
            <a:r>
              <a:rPr lang="pt-BR" sz="2400" dirty="0"/>
              <a:t>I - até 5% (cinco por cento), para os regimes que não alcançarem os níveis de governança previstos no § 7º do art. 7º;</a:t>
            </a:r>
          </a:p>
          <a:p>
            <a:r>
              <a:rPr lang="pt-BR" sz="2400" dirty="0"/>
              <a:t>II - até 10% (dez por cento), para os regimes que alcançarem ao menos o primeiro nível de governança de que trata o § 7º do art. 7º.</a:t>
            </a:r>
          </a:p>
          <a:p>
            <a:r>
              <a:rPr lang="pt-BR" sz="2400" dirty="0"/>
              <a:t>§ 1º  Os encargos financeiros das operações de que trata o </a:t>
            </a:r>
            <a:r>
              <a:rPr lang="pt-BR" sz="2400" b="1" dirty="0"/>
              <a:t>caput</a:t>
            </a:r>
            <a:r>
              <a:rPr lang="pt-BR" sz="2400" dirty="0"/>
              <a:t> devem ser superiores à meta de rentabilidade de que trata o inciso III do art. 4º, acrescidos das seguintes taxas:</a:t>
            </a:r>
          </a:p>
          <a:p>
            <a:r>
              <a:rPr lang="pt-BR" sz="2400" dirty="0"/>
              <a:t>I - de administração das operações, que deverá suportar todos os custos operacionais e de gestão decorrentes das atividades de concessão e controle dos empréstimos;</a:t>
            </a:r>
          </a:p>
          <a:p>
            <a:r>
              <a:rPr lang="pt-BR" sz="2400" dirty="0"/>
              <a:t>II - de custeio dos fundos garantidores ou de oscilação de riscos de que trata o § 6º;</a:t>
            </a:r>
          </a:p>
          <a:p>
            <a:r>
              <a:rPr lang="pt-BR" sz="2400" dirty="0"/>
              <a:t>III - de adicional de risco, para fazer frente a eventos extraordinários, porventura não cobertos pelos fundos de que trata o inciso II.</a:t>
            </a:r>
          </a:p>
          <a:p>
            <a:pPr marL="561975">
              <a:lnSpc>
                <a:spcPct val="100000"/>
              </a:lnSpc>
            </a:pPr>
            <a:endParaRPr sz="24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672047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98660" y="0"/>
            <a:ext cx="3689350" cy="10287000"/>
          </a:xfrm>
          <a:custGeom>
            <a:avLst/>
            <a:gdLst/>
            <a:ahLst/>
            <a:cxnLst/>
            <a:rect l="l" t="t" r="r" b="b"/>
            <a:pathLst>
              <a:path w="3689350" h="10287000">
                <a:moveTo>
                  <a:pt x="0" y="10286999"/>
                </a:moveTo>
                <a:lnTo>
                  <a:pt x="1691153" y="0"/>
                </a:lnTo>
                <a:lnTo>
                  <a:pt x="3689337" y="0"/>
                </a:lnTo>
                <a:lnTo>
                  <a:pt x="3689337" y="10286999"/>
                </a:lnTo>
                <a:lnTo>
                  <a:pt x="0" y="10286999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425698"/>
            <a:ext cx="4257040" cy="861694"/>
          </a:xfrm>
          <a:custGeom>
            <a:avLst/>
            <a:gdLst/>
            <a:ahLst/>
            <a:cxnLst/>
            <a:rect l="l" t="t" r="r" b="b"/>
            <a:pathLst>
              <a:path w="4257040" h="861695">
                <a:moveTo>
                  <a:pt x="660311" y="861314"/>
                </a:moveTo>
                <a:lnTo>
                  <a:pt x="0" y="238696"/>
                </a:lnTo>
                <a:lnTo>
                  <a:pt x="0" y="537375"/>
                </a:lnTo>
                <a:lnTo>
                  <a:pt x="343535" y="861314"/>
                </a:lnTo>
                <a:lnTo>
                  <a:pt x="660311" y="861314"/>
                </a:lnTo>
                <a:close/>
              </a:path>
              <a:path w="4257040" h="861695">
                <a:moveTo>
                  <a:pt x="1559902" y="861314"/>
                </a:moveTo>
                <a:lnTo>
                  <a:pt x="646506" y="0"/>
                </a:lnTo>
                <a:lnTo>
                  <a:pt x="497471" y="158127"/>
                </a:lnTo>
                <a:lnTo>
                  <a:pt x="1243203" y="861314"/>
                </a:lnTo>
                <a:lnTo>
                  <a:pt x="1559902" y="861314"/>
                </a:lnTo>
                <a:close/>
              </a:path>
              <a:path w="4257040" h="861695">
                <a:moveTo>
                  <a:pt x="2459507" y="861314"/>
                </a:moveTo>
                <a:lnTo>
                  <a:pt x="1546110" y="0"/>
                </a:lnTo>
                <a:lnTo>
                  <a:pt x="1397076" y="158127"/>
                </a:lnTo>
                <a:lnTo>
                  <a:pt x="2142807" y="861314"/>
                </a:lnTo>
                <a:lnTo>
                  <a:pt x="2459507" y="861314"/>
                </a:lnTo>
                <a:close/>
              </a:path>
              <a:path w="4257040" h="861695">
                <a:moveTo>
                  <a:pt x="3359188" y="861314"/>
                </a:moveTo>
                <a:lnTo>
                  <a:pt x="2445778" y="0"/>
                </a:lnTo>
                <a:lnTo>
                  <a:pt x="2296757" y="158127"/>
                </a:lnTo>
                <a:lnTo>
                  <a:pt x="3042475" y="861314"/>
                </a:lnTo>
                <a:lnTo>
                  <a:pt x="3359188" y="861314"/>
                </a:lnTo>
                <a:close/>
              </a:path>
              <a:path w="4257040" h="861695">
                <a:moveTo>
                  <a:pt x="4256481" y="858951"/>
                </a:moveTo>
                <a:lnTo>
                  <a:pt x="3345383" y="0"/>
                </a:lnTo>
                <a:lnTo>
                  <a:pt x="3196348" y="158127"/>
                </a:lnTo>
                <a:lnTo>
                  <a:pt x="3942080" y="861314"/>
                </a:lnTo>
                <a:lnTo>
                  <a:pt x="4256481" y="861314"/>
                </a:lnTo>
                <a:lnTo>
                  <a:pt x="4256481" y="858951"/>
                </a:lnTo>
                <a:close/>
              </a:path>
            </a:pathLst>
          </a:custGeom>
          <a:solidFill>
            <a:srgbClr val="FF9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1374794" y="0"/>
            <a:ext cx="6951345" cy="8214995"/>
            <a:chOff x="11374794" y="0"/>
            <a:chExt cx="6951345" cy="8214995"/>
          </a:xfrm>
        </p:grpSpPr>
        <p:sp>
          <p:nvSpPr>
            <p:cNvPr id="5" name="object 5"/>
            <p:cNvSpPr/>
            <p:nvPr/>
          </p:nvSpPr>
          <p:spPr>
            <a:xfrm>
              <a:off x="11374794" y="0"/>
              <a:ext cx="6913245" cy="3758565"/>
            </a:xfrm>
            <a:custGeom>
              <a:avLst/>
              <a:gdLst/>
              <a:ahLst/>
              <a:cxnLst/>
              <a:rect l="l" t="t" r="r" b="b"/>
              <a:pathLst>
                <a:path w="6913244" h="3758565">
                  <a:moveTo>
                    <a:pt x="6913206" y="3757997"/>
                  </a:moveTo>
                  <a:lnTo>
                    <a:pt x="0" y="0"/>
                  </a:lnTo>
                  <a:lnTo>
                    <a:pt x="6913206" y="0"/>
                  </a:lnTo>
                  <a:lnTo>
                    <a:pt x="6913206" y="3757997"/>
                  </a:lnTo>
                  <a:close/>
                </a:path>
              </a:pathLst>
            </a:custGeom>
            <a:solidFill>
              <a:srgbClr val="527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710913" y="1038027"/>
              <a:ext cx="1577340" cy="7138670"/>
            </a:xfrm>
            <a:custGeom>
              <a:avLst/>
              <a:gdLst/>
              <a:ahLst/>
              <a:cxnLst/>
              <a:rect l="l" t="t" r="r" b="b"/>
              <a:pathLst>
                <a:path w="1577340" h="7138670">
                  <a:moveTo>
                    <a:pt x="646460" y="7138626"/>
                  </a:moveTo>
                  <a:lnTo>
                    <a:pt x="0" y="0"/>
                  </a:lnTo>
                  <a:lnTo>
                    <a:pt x="1577084" y="795576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97445" y="1625203"/>
            <a:ext cx="5765165" cy="835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00" spc="305" dirty="0"/>
              <a:t>Dispositivo</a:t>
            </a:r>
            <a:r>
              <a:rPr sz="5300" spc="-280" dirty="0"/>
              <a:t> </a:t>
            </a:r>
            <a:r>
              <a:rPr sz="5300" spc="370" dirty="0"/>
              <a:t>Legal</a:t>
            </a:r>
            <a:endParaRPr sz="5300" dirty="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142" y="3558957"/>
            <a:ext cx="171449" cy="17144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1142" y="7543272"/>
            <a:ext cx="171449" cy="17144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592175" y="3319277"/>
            <a:ext cx="14333855" cy="57695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61975">
              <a:lnSpc>
                <a:spcPct val="100000"/>
              </a:lnSpc>
            </a:pPr>
            <a:r>
              <a:rPr sz="3800" spc="-515" dirty="0" err="1">
                <a:latin typeface="Arial Black"/>
                <a:cs typeface="Arial Black"/>
              </a:rPr>
              <a:t>Regulamentado</a:t>
            </a:r>
            <a:r>
              <a:rPr sz="3800" spc="-615" dirty="0">
                <a:latin typeface="Arial Black"/>
                <a:cs typeface="Arial Black"/>
              </a:rPr>
              <a:t> </a:t>
            </a:r>
            <a:r>
              <a:rPr sz="3800" spc="-484" dirty="0">
                <a:latin typeface="Arial Black"/>
                <a:cs typeface="Arial Black"/>
              </a:rPr>
              <a:t>pela</a:t>
            </a:r>
            <a:r>
              <a:rPr sz="3800" spc="-610" dirty="0">
                <a:latin typeface="Arial Black"/>
                <a:cs typeface="Arial Black"/>
              </a:rPr>
              <a:t> </a:t>
            </a:r>
            <a:r>
              <a:rPr lang="pt-BR" sz="3800" spc="-610" dirty="0">
                <a:latin typeface="Arial Black"/>
                <a:cs typeface="Arial Black"/>
              </a:rPr>
              <a:t>Portaria  MTP 1467, de 02/06/2022</a:t>
            </a:r>
            <a:endParaRPr lang="pt-BR" sz="3800" spc="-570" dirty="0">
              <a:latin typeface="Arial Black"/>
              <a:cs typeface="Arial Black"/>
            </a:endParaRPr>
          </a:p>
          <a:p>
            <a:r>
              <a:rPr lang="pt-BR" sz="2400" dirty="0"/>
              <a:t>Art. 154. A aplicação de recursos do RPPS com a concessão de empréstimos aos servidores em</a:t>
            </a:r>
          </a:p>
          <a:p>
            <a:r>
              <a:rPr lang="pt-BR" sz="2400" dirty="0"/>
              <a:t>atividade, aposentados e pensionistas, na modalidade de consignados, deverá observar os limites</a:t>
            </a:r>
          </a:p>
          <a:p>
            <a:r>
              <a:rPr lang="pt-BR" sz="2400" dirty="0"/>
              <a:t>e condições previstos em resolução do CMN, e as instruções para sua operacionalização</a:t>
            </a:r>
          </a:p>
          <a:p>
            <a:r>
              <a:rPr lang="pt-BR" sz="2400" dirty="0"/>
              <a:t>estabelecidas no Anexo VIII.</a:t>
            </a:r>
          </a:p>
          <a:p>
            <a:r>
              <a:rPr lang="pt-BR" sz="2400" dirty="0"/>
              <a:t>Parágrafo único. Observadas as normas de que trata o caput, a política de investimentos deverá</a:t>
            </a:r>
          </a:p>
          <a:p>
            <a:r>
              <a:rPr lang="pt-BR" sz="2400" dirty="0"/>
              <a:t>estabelecer critérios para a carteira de empréstimos consignados adequados aos riscos da carteira</a:t>
            </a:r>
          </a:p>
          <a:p>
            <a:r>
              <a:rPr lang="pt-BR" sz="2400" dirty="0"/>
              <a:t>de investimentos do RPPS.</a:t>
            </a:r>
          </a:p>
          <a:p>
            <a:r>
              <a:rPr lang="pt-BR" sz="2400" dirty="0"/>
              <a:t>Art. 155. Os parâmetros de rentabilidade perseguidos para a carteira de empréstimos consignados</a:t>
            </a:r>
          </a:p>
          <a:p>
            <a:r>
              <a:rPr lang="pt-BR" sz="2400" dirty="0"/>
              <a:t>deverão buscar compatibilidade com o perfil das obrigações do RPPS, tendo em vista a</a:t>
            </a:r>
          </a:p>
          <a:p>
            <a:r>
              <a:rPr lang="pt-BR" sz="2400" dirty="0"/>
              <a:t>necessidade de busca e manutenção do equilíbrio financeiro e atuarial.</a:t>
            </a:r>
          </a:p>
          <a:p>
            <a:r>
              <a:rPr lang="pt-BR" sz="2400" dirty="0"/>
              <a:t>Art. 156. É vedada a concessão de empréstimos, de qualquer natureza, com recursos do RPPS ao</a:t>
            </a:r>
          </a:p>
          <a:p>
            <a:r>
              <a:rPr lang="pt-BR" sz="2400" dirty="0"/>
              <a:t>ente federativo, inclusive a suas empresas controladas.</a:t>
            </a:r>
          </a:p>
          <a:p>
            <a:endParaRPr lang="pt-BR" sz="2400" dirty="0">
              <a:latin typeface="Arial Black"/>
              <a:cs typeface="Arial Black"/>
            </a:endParaRPr>
          </a:p>
          <a:p>
            <a:r>
              <a:rPr lang="pt-BR" sz="2400" dirty="0">
                <a:latin typeface="Arial Black"/>
                <a:cs typeface="Arial Black"/>
              </a:rPr>
              <a:t>Anexo VIII – art. 10 e seguintes</a:t>
            </a:r>
            <a:endParaRPr sz="24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641293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643527" y="0"/>
            <a:ext cx="3683000" cy="4457700"/>
            <a:chOff x="14643527" y="0"/>
            <a:chExt cx="3683000" cy="4457700"/>
          </a:xfrm>
        </p:grpSpPr>
        <p:sp>
          <p:nvSpPr>
            <p:cNvPr id="3" name="object 3"/>
            <p:cNvSpPr/>
            <p:nvPr/>
          </p:nvSpPr>
          <p:spPr>
            <a:xfrm>
              <a:off x="15710499" y="0"/>
              <a:ext cx="2578100" cy="4457700"/>
            </a:xfrm>
            <a:custGeom>
              <a:avLst/>
              <a:gdLst/>
              <a:ahLst/>
              <a:cxnLst/>
              <a:rect l="l" t="t" r="r" b="b"/>
              <a:pathLst>
                <a:path w="2578100" h="4457700">
                  <a:moveTo>
                    <a:pt x="2577501" y="4457208"/>
                  </a:moveTo>
                  <a:lnTo>
                    <a:pt x="0" y="0"/>
                  </a:lnTo>
                  <a:lnTo>
                    <a:pt x="2577501" y="0"/>
                  </a:lnTo>
                  <a:lnTo>
                    <a:pt x="2577501" y="4457208"/>
                  </a:lnTo>
                  <a:close/>
                </a:path>
              </a:pathLst>
            </a:custGeom>
            <a:solidFill>
              <a:srgbClr val="527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681627" y="744848"/>
              <a:ext cx="3606800" cy="3065780"/>
            </a:xfrm>
            <a:custGeom>
              <a:avLst/>
              <a:gdLst/>
              <a:ahLst/>
              <a:cxnLst/>
              <a:rect l="l" t="t" r="r" b="b"/>
              <a:pathLst>
                <a:path w="3606800" h="3065779">
                  <a:moveTo>
                    <a:pt x="3606371" y="3065380"/>
                  </a:moveTo>
                  <a:lnTo>
                    <a:pt x="0" y="2576805"/>
                  </a:lnTo>
                  <a:lnTo>
                    <a:pt x="3606371" y="0"/>
                  </a:lnTo>
                </a:path>
              </a:pathLst>
            </a:custGeom>
            <a:ln w="76199">
              <a:solidFill>
                <a:srgbClr val="FFBD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-38086" y="2596479"/>
            <a:ext cx="4862830" cy="7729220"/>
            <a:chOff x="-38086" y="2596479"/>
            <a:chExt cx="4862830" cy="7729220"/>
          </a:xfrm>
        </p:grpSpPr>
        <p:sp>
          <p:nvSpPr>
            <p:cNvPr id="6" name="object 6"/>
            <p:cNvSpPr/>
            <p:nvPr/>
          </p:nvSpPr>
          <p:spPr>
            <a:xfrm>
              <a:off x="0" y="5754317"/>
              <a:ext cx="3023235" cy="4533265"/>
            </a:xfrm>
            <a:custGeom>
              <a:avLst/>
              <a:gdLst/>
              <a:ahLst/>
              <a:cxnLst/>
              <a:rect l="l" t="t" r="r" b="b"/>
              <a:pathLst>
                <a:path w="3023235" h="4533265">
                  <a:moveTo>
                    <a:pt x="3022755" y="4532681"/>
                  </a:moveTo>
                  <a:lnTo>
                    <a:pt x="0" y="4532681"/>
                  </a:lnTo>
                  <a:lnTo>
                    <a:pt x="0" y="0"/>
                  </a:lnTo>
                  <a:lnTo>
                    <a:pt x="3022755" y="4532681"/>
                  </a:lnTo>
                  <a:close/>
                </a:path>
              </a:pathLst>
            </a:custGeom>
            <a:solidFill>
              <a:srgbClr val="FFB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" y="7872587"/>
              <a:ext cx="4786630" cy="2414905"/>
            </a:xfrm>
            <a:custGeom>
              <a:avLst/>
              <a:gdLst/>
              <a:ahLst/>
              <a:cxnLst/>
              <a:rect l="l" t="t" r="r" b="b"/>
              <a:pathLst>
                <a:path w="4786630" h="2414904">
                  <a:moveTo>
                    <a:pt x="0" y="0"/>
                  </a:moveTo>
                  <a:lnTo>
                    <a:pt x="4786130" y="2414412"/>
                  </a:lnTo>
                </a:path>
              </a:pathLst>
            </a:custGeom>
            <a:ln w="76199">
              <a:solidFill>
                <a:srgbClr val="527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53947" y="2596488"/>
              <a:ext cx="837565" cy="3152775"/>
            </a:xfrm>
            <a:custGeom>
              <a:avLst/>
              <a:gdLst/>
              <a:ahLst/>
              <a:cxnLst/>
              <a:rect l="l" t="t" r="r" b="b"/>
              <a:pathLst>
                <a:path w="837564" h="3152775">
                  <a:moveTo>
                    <a:pt x="837488" y="3080029"/>
                  </a:moveTo>
                  <a:lnTo>
                    <a:pt x="417131" y="2634145"/>
                  </a:lnTo>
                  <a:lnTo>
                    <a:pt x="0" y="3076600"/>
                  </a:lnTo>
                  <a:lnTo>
                    <a:pt x="0" y="3083077"/>
                  </a:lnTo>
                  <a:lnTo>
                    <a:pt x="73952" y="3152775"/>
                  </a:lnTo>
                  <a:lnTo>
                    <a:pt x="417131" y="2788742"/>
                  </a:lnTo>
                  <a:lnTo>
                    <a:pt x="760310" y="3152775"/>
                  </a:lnTo>
                  <a:lnTo>
                    <a:pt x="837488" y="3080029"/>
                  </a:lnTo>
                  <a:close/>
                </a:path>
                <a:path w="837564" h="3152775">
                  <a:moveTo>
                    <a:pt x="837488" y="2640888"/>
                  </a:moveTo>
                  <a:lnTo>
                    <a:pt x="417131" y="2195042"/>
                  </a:lnTo>
                  <a:lnTo>
                    <a:pt x="0" y="2637459"/>
                  </a:lnTo>
                  <a:lnTo>
                    <a:pt x="0" y="2643936"/>
                  </a:lnTo>
                  <a:lnTo>
                    <a:pt x="73952" y="2713634"/>
                  </a:lnTo>
                  <a:lnTo>
                    <a:pt x="417131" y="2349627"/>
                  </a:lnTo>
                  <a:lnTo>
                    <a:pt x="760310" y="2713634"/>
                  </a:lnTo>
                  <a:lnTo>
                    <a:pt x="837488" y="2640888"/>
                  </a:lnTo>
                  <a:close/>
                </a:path>
                <a:path w="837564" h="3152775">
                  <a:moveTo>
                    <a:pt x="837488" y="2201773"/>
                  </a:moveTo>
                  <a:lnTo>
                    <a:pt x="417131" y="1755902"/>
                  </a:lnTo>
                  <a:lnTo>
                    <a:pt x="0" y="2198344"/>
                  </a:lnTo>
                  <a:lnTo>
                    <a:pt x="0" y="2204834"/>
                  </a:lnTo>
                  <a:lnTo>
                    <a:pt x="73952" y="2274519"/>
                  </a:lnTo>
                  <a:lnTo>
                    <a:pt x="417131" y="1910524"/>
                  </a:lnTo>
                  <a:lnTo>
                    <a:pt x="760310" y="2274519"/>
                  </a:lnTo>
                  <a:lnTo>
                    <a:pt x="837488" y="2201773"/>
                  </a:lnTo>
                  <a:close/>
                </a:path>
                <a:path w="837564" h="3152775">
                  <a:moveTo>
                    <a:pt x="837488" y="1762633"/>
                  </a:moveTo>
                  <a:lnTo>
                    <a:pt x="417131" y="1316799"/>
                  </a:lnTo>
                  <a:lnTo>
                    <a:pt x="0" y="1759204"/>
                  </a:lnTo>
                  <a:lnTo>
                    <a:pt x="0" y="1765681"/>
                  </a:lnTo>
                  <a:lnTo>
                    <a:pt x="73952" y="1835378"/>
                  </a:lnTo>
                  <a:lnTo>
                    <a:pt x="417131" y="1471383"/>
                  </a:lnTo>
                  <a:lnTo>
                    <a:pt x="760310" y="1835378"/>
                  </a:lnTo>
                  <a:lnTo>
                    <a:pt x="837488" y="1762633"/>
                  </a:lnTo>
                  <a:close/>
                </a:path>
                <a:path w="837564" h="3152775">
                  <a:moveTo>
                    <a:pt x="837488" y="1323530"/>
                  </a:moveTo>
                  <a:lnTo>
                    <a:pt x="417131" y="877684"/>
                  </a:lnTo>
                  <a:lnTo>
                    <a:pt x="0" y="1320101"/>
                  </a:lnTo>
                  <a:lnTo>
                    <a:pt x="0" y="1326578"/>
                  </a:lnTo>
                  <a:lnTo>
                    <a:pt x="73952" y="1396276"/>
                  </a:lnTo>
                  <a:lnTo>
                    <a:pt x="417131" y="1032268"/>
                  </a:lnTo>
                  <a:lnTo>
                    <a:pt x="760310" y="1396276"/>
                  </a:lnTo>
                  <a:lnTo>
                    <a:pt x="837488" y="1323530"/>
                  </a:lnTo>
                  <a:close/>
                </a:path>
                <a:path w="837564" h="3152775">
                  <a:moveTo>
                    <a:pt x="837488" y="884389"/>
                  </a:moveTo>
                  <a:lnTo>
                    <a:pt x="417131" y="438543"/>
                  </a:lnTo>
                  <a:lnTo>
                    <a:pt x="0" y="880960"/>
                  </a:lnTo>
                  <a:lnTo>
                    <a:pt x="0" y="887437"/>
                  </a:lnTo>
                  <a:lnTo>
                    <a:pt x="73952" y="957135"/>
                  </a:lnTo>
                  <a:lnTo>
                    <a:pt x="417131" y="593128"/>
                  </a:lnTo>
                  <a:lnTo>
                    <a:pt x="760310" y="957135"/>
                  </a:lnTo>
                  <a:lnTo>
                    <a:pt x="837488" y="884389"/>
                  </a:lnTo>
                  <a:close/>
                </a:path>
                <a:path w="837564" h="3152775">
                  <a:moveTo>
                    <a:pt x="837488" y="445274"/>
                  </a:moveTo>
                  <a:lnTo>
                    <a:pt x="417690" y="0"/>
                  </a:lnTo>
                  <a:lnTo>
                    <a:pt x="416572" y="0"/>
                  </a:lnTo>
                  <a:lnTo>
                    <a:pt x="271348" y="154025"/>
                  </a:lnTo>
                  <a:lnTo>
                    <a:pt x="0" y="441845"/>
                  </a:lnTo>
                  <a:lnTo>
                    <a:pt x="0" y="448335"/>
                  </a:lnTo>
                  <a:lnTo>
                    <a:pt x="73952" y="518020"/>
                  </a:lnTo>
                  <a:lnTo>
                    <a:pt x="417131" y="154025"/>
                  </a:lnTo>
                  <a:lnTo>
                    <a:pt x="760310" y="518020"/>
                  </a:lnTo>
                  <a:lnTo>
                    <a:pt x="837488" y="445274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4999701" y="7011270"/>
            <a:ext cx="2240280" cy="2639060"/>
            <a:chOff x="14999701" y="7011270"/>
            <a:chExt cx="2240280" cy="2639060"/>
          </a:xfrm>
        </p:grpSpPr>
        <p:sp>
          <p:nvSpPr>
            <p:cNvPr id="10" name="object 10"/>
            <p:cNvSpPr/>
            <p:nvPr/>
          </p:nvSpPr>
          <p:spPr>
            <a:xfrm>
              <a:off x="14999691" y="7011275"/>
              <a:ext cx="2240280" cy="1887220"/>
            </a:xfrm>
            <a:custGeom>
              <a:avLst/>
              <a:gdLst/>
              <a:ahLst/>
              <a:cxnLst/>
              <a:rect l="l" t="t" r="r" b="b"/>
              <a:pathLst>
                <a:path w="2240280" h="1887220">
                  <a:moveTo>
                    <a:pt x="2239861" y="272910"/>
                  </a:moveTo>
                  <a:lnTo>
                    <a:pt x="2239480" y="219798"/>
                  </a:lnTo>
                  <a:lnTo>
                    <a:pt x="2237168" y="178092"/>
                  </a:lnTo>
                  <a:lnTo>
                    <a:pt x="2232926" y="138442"/>
                  </a:lnTo>
                  <a:lnTo>
                    <a:pt x="2225078" y="86169"/>
                  </a:lnTo>
                  <a:lnTo>
                    <a:pt x="2117661" y="86169"/>
                  </a:lnTo>
                  <a:lnTo>
                    <a:pt x="2117661" y="266915"/>
                  </a:lnTo>
                  <a:lnTo>
                    <a:pt x="2116645" y="301510"/>
                  </a:lnTo>
                  <a:lnTo>
                    <a:pt x="2109216" y="378663"/>
                  </a:lnTo>
                  <a:lnTo>
                    <a:pt x="2102002" y="419938"/>
                  </a:lnTo>
                  <a:lnTo>
                    <a:pt x="2091918" y="462140"/>
                  </a:lnTo>
                  <a:lnTo>
                    <a:pt x="2078570" y="504621"/>
                  </a:lnTo>
                  <a:lnTo>
                    <a:pt x="2061552" y="546747"/>
                  </a:lnTo>
                  <a:lnTo>
                    <a:pt x="2040470" y="587870"/>
                  </a:lnTo>
                  <a:lnTo>
                    <a:pt x="2014918" y="627341"/>
                  </a:lnTo>
                  <a:lnTo>
                    <a:pt x="1984502" y="664514"/>
                  </a:lnTo>
                  <a:lnTo>
                    <a:pt x="1948827" y="698741"/>
                  </a:lnTo>
                  <a:lnTo>
                    <a:pt x="1907463" y="729373"/>
                  </a:lnTo>
                  <a:lnTo>
                    <a:pt x="1860054" y="755764"/>
                  </a:lnTo>
                  <a:lnTo>
                    <a:pt x="1834337" y="766038"/>
                  </a:lnTo>
                  <a:lnTo>
                    <a:pt x="1834337" y="208915"/>
                  </a:lnTo>
                  <a:lnTo>
                    <a:pt x="2116302" y="208915"/>
                  </a:lnTo>
                  <a:lnTo>
                    <a:pt x="2117420" y="235839"/>
                  </a:lnTo>
                  <a:lnTo>
                    <a:pt x="2117661" y="266915"/>
                  </a:lnTo>
                  <a:lnTo>
                    <a:pt x="2117661" y="86169"/>
                  </a:lnTo>
                  <a:lnTo>
                    <a:pt x="1834337" y="86169"/>
                  </a:lnTo>
                  <a:lnTo>
                    <a:pt x="1834337" y="0"/>
                  </a:lnTo>
                  <a:lnTo>
                    <a:pt x="405561" y="0"/>
                  </a:lnTo>
                  <a:lnTo>
                    <a:pt x="405561" y="86169"/>
                  </a:lnTo>
                  <a:lnTo>
                    <a:pt x="405561" y="208915"/>
                  </a:lnTo>
                  <a:lnTo>
                    <a:pt x="405561" y="766013"/>
                  </a:lnTo>
                  <a:lnTo>
                    <a:pt x="379806" y="755726"/>
                  </a:lnTo>
                  <a:lnTo>
                    <a:pt x="332371" y="729310"/>
                  </a:lnTo>
                  <a:lnTo>
                    <a:pt x="291020" y="698665"/>
                  </a:lnTo>
                  <a:lnTo>
                    <a:pt x="255333" y="664425"/>
                  </a:lnTo>
                  <a:lnTo>
                    <a:pt x="224917" y="627253"/>
                  </a:lnTo>
                  <a:lnTo>
                    <a:pt x="199364" y="587781"/>
                  </a:lnTo>
                  <a:lnTo>
                    <a:pt x="178295" y="546658"/>
                  </a:lnTo>
                  <a:lnTo>
                    <a:pt x="161277" y="504520"/>
                  </a:lnTo>
                  <a:lnTo>
                    <a:pt x="147942" y="462038"/>
                  </a:lnTo>
                  <a:lnTo>
                    <a:pt x="137871" y="419849"/>
                  </a:lnTo>
                  <a:lnTo>
                    <a:pt x="130657" y="378587"/>
                  </a:lnTo>
                  <a:lnTo>
                    <a:pt x="125920" y="338899"/>
                  </a:lnTo>
                  <a:lnTo>
                    <a:pt x="122224" y="266877"/>
                  </a:lnTo>
                  <a:lnTo>
                    <a:pt x="122478" y="235813"/>
                  </a:lnTo>
                  <a:lnTo>
                    <a:pt x="123583" y="208915"/>
                  </a:lnTo>
                  <a:lnTo>
                    <a:pt x="405561" y="208915"/>
                  </a:lnTo>
                  <a:lnTo>
                    <a:pt x="405561" y="86169"/>
                  </a:lnTo>
                  <a:lnTo>
                    <a:pt x="14820" y="86169"/>
                  </a:lnTo>
                  <a:lnTo>
                    <a:pt x="6832" y="138442"/>
                  </a:lnTo>
                  <a:lnTo>
                    <a:pt x="5334" y="150177"/>
                  </a:lnTo>
                  <a:lnTo>
                    <a:pt x="2667" y="178092"/>
                  </a:lnTo>
                  <a:lnTo>
                    <a:pt x="381" y="219798"/>
                  </a:lnTo>
                  <a:lnTo>
                    <a:pt x="0" y="272910"/>
                  </a:lnTo>
                  <a:lnTo>
                    <a:pt x="3073" y="335051"/>
                  </a:lnTo>
                  <a:lnTo>
                    <a:pt x="11137" y="403847"/>
                  </a:lnTo>
                  <a:lnTo>
                    <a:pt x="25730" y="476885"/>
                  </a:lnTo>
                  <a:lnTo>
                    <a:pt x="39865" y="526719"/>
                  </a:lnTo>
                  <a:lnTo>
                    <a:pt x="56845" y="573824"/>
                  </a:lnTo>
                  <a:lnTo>
                    <a:pt x="76644" y="618172"/>
                  </a:lnTo>
                  <a:lnTo>
                    <a:pt x="99225" y="659726"/>
                  </a:lnTo>
                  <a:lnTo>
                    <a:pt x="124548" y="698449"/>
                  </a:lnTo>
                  <a:lnTo>
                    <a:pt x="152577" y="734301"/>
                  </a:lnTo>
                  <a:lnTo>
                    <a:pt x="183286" y="767257"/>
                  </a:lnTo>
                  <a:lnTo>
                    <a:pt x="216623" y="797267"/>
                  </a:lnTo>
                  <a:lnTo>
                    <a:pt x="252577" y="824306"/>
                  </a:lnTo>
                  <a:lnTo>
                    <a:pt x="291084" y="848334"/>
                  </a:lnTo>
                  <a:lnTo>
                    <a:pt x="332130" y="869315"/>
                  </a:lnTo>
                  <a:lnTo>
                    <a:pt x="375678" y="887209"/>
                  </a:lnTo>
                  <a:lnTo>
                    <a:pt x="417487" y="900645"/>
                  </a:lnTo>
                  <a:lnTo>
                    <a:pt x="436346" y="942797"/>
                  </a:lnTo>
                  <a:lnTo>
                    <a:pt x="535711" y="1102245"/>
                  </a:lnTo>
                  <a:lnTo>
                    <a:pt x="714184" y="1281849"/>
                  </a:lnTo>
                  <a:lnTo>
                    <a:pt x="982294" y="1411109"/>
                  </a:lnTo>
                  <a:lnTo>
                    <a:pt x="982294" y="1886788"/>
                  </a:lnTo>
                  <a:lnTo>
                    <a:pt x="1257604" y="1886788"/>
                  </a:lnTo>
                  <a:lnTo>
                    <a:pt x="1257604" y="1411109"/>
                  </a:lnTo>
                  <a:lnTo>
                    <a:pt x="1525651" y="1281849"/>
                  </a:lnTo>
                  <a:lnTo>
                    <a:pt x="1704136" y="1102245"/>
                  </a:lnTo>
                  <a:lnTo>
                    <a:pt x="1803527" y="942797"/>
                  </a:lnTo>
                  <a:lnTo>
                    <a:pt x="1822386" y="900658"/>
                  </a:lnTo>
                  <a:lnTo>
                    <a:pt x="1864220" y="887209"/>
                  </a:lnTo>
                  <a:lnTo>
                    <a:pt x="1907768" y="869315"/>
                  </a:lnTo>
                  <a:lnTo>
                    <a:pt x="1948827" y="848334"/>
                  </a:lnTo>
                  <a:lnTo>
                    <a:pt x="1987346" y="824306"/>
                  </a:lnTo>
                  <a:lnTo>
                    <a:pt x="2023300" y="797267"/>
                  </a:lnTo>
                  <a:lnTo>
                    <a:pt x="2056650" y="767257"/>
                  </a:lnTo>
                  <a:lnTo>
                    <a:pt x="2087346" y="734301"/>
                  </a:lnTo>
                  <a:lnTo>
                    <a:pt x="2115375" y="698449"/>
                  </a:lnTo>
                  <a:lnTo>
                    <a:pt x="2140686" y="659726"/>
                  </a:lnTo>
                  <a:lnTo>
                    <a:pt x="2163241" y="618172"/>
                  </a:lnTo>
                  <a:lnTo>
                    <a:pt x="2183003" y="573824"/>
                  </a:lnTo>
                  <a:lnTo>
                    <a:pt x="2199944" y="526719"/>
                  </a:lnTo>
                  <a:lnTo>
                    <a:pt x="2214029" y="476885"/>
                  </a:lnTo>
                  <a:lnTo>
                    <a:pt x="2228672" y="403847"/>
                  </a:lnTo>
                  <a:lnTo>
                    <a:pt x="2236762" y="335051"/>
                  </a:lnTo>
                  <a:lnTo>
                    <a:pt x="2239861" y="272910"/>
                  </a:lnTo>
                  <a:close/>
                </a:path>
              </a:pathLst>
            </a:custGeom>
            <a:solidFill>
              <a:srgbClr val="FACA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515349" y="8898064"/>
              <a:ext cx="1209040" cy="660400"/>
            </a:xfrm>
            <a:custGeom>
              <a:avLst/>
              <a:gdLst/>
              <a:ahLst/>
              <a:cxnLst/>
              <a:rect l="l" t="t" r="r" b="b"/>
              <a:pathLst>
                <a:path w="1209040" h="660400">
                  <a:moveTo>
                    <a:pt x="1208570" y="115176"/>
                  </a:moveTo>
                  <a:lnTo>
                    <a:pt x="1076769" y="115176"/>
                  </a:lnTo>
                  <a:lnTo>
                    <a:pt x="1010208" y="0"/>
                  </a:lnTo>
                  <a:lnTo>
                    <a:pt x="190779" y="0"/>
                  </a:lnTo>
                  <a:lnTo>
                    <a:pt x="131800" y="115176"/>
                  </a:lnTo>
                  <a:lnTo>
                    <a:pt x="0" y="115176"/>
                  </a:lnTo>
                  <a:lnTo>
                    <a:pt x="0" y="659879"/>
                  </a:lnTo>
                  <a:lnTo>
                    <a:pt x="1208570" y="659879"/>
                  </a:lnTo>
                  <a:lnTo>
                    <a:pt x="1208570" y="115176"/>
                  </a:lnTo>
                  <a:close/>
                </a:path>
              </a:pathLst>
            </a:custGeom>
            <a:solidFill>
              <a:srgbClr val="5054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415509" y="9557935"/>
              <a:ext cx="1408430" cy="92075"/>
            </a:xfrm>
            <a:custGeom>
              <a:avLst/>
              <a:gdLst/>
              <a:ahLst/>
              <a:cxnLst/>
              <a:rect l="l" t="t" r="r" b="b"/>
              <a:pathLst>
                <a:path w="1408430" h="92075">
                  <a:moveTo>
                    <a:pt x="1408269" y="92025"/>
                  </a:moveTo>
                  <a:lnTo>
                    <a:pt x="0" y="92025"/>
                  </a:lnTo>
                  <a:lnTo>
                    <a:pt x="0" y="0"/>
                  </a:lnTo>
                  <a:lnTo>
                    <a:pt x="1408269" y="0"/>
                  </a:lnTo>
                  <a:lnTo>
                    <a:pt x="1408269" y="92025"/>
                  </a:lnTo>
                  <a:close/>
                </a:path>
              </a:pathLst>
            </a:custGeom>
            <a:solidFill>
              <a:srgbClr val="2E4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740751" y="9098871"/>
              <a:ext cx="758190" cy="374015"/>
            </a:xfrm>
            <a:custGeom>
              <a:avLst/>
              <a:gdLst/>
              <a:ahLst/>
              <a:cxnLst/>
              <a:rect l="l" t="t" r="r" b="b"/>
              <a:pathLst>
                <a:path w="758190" h="374015">
                  <a:moveTo>
                    <a:pt x="757787" y="373421"/>
                  </a:moveTo>
                  <a:lnTo>
                    <a:pt x="0" y="373421"/>
                  </a:lnTo>
                  <a:lnTo>
                    <a:pt x="0" y="0"/>
                  </a:lnTo>
                  <a:lnTo>
                    <a:pt x="757787" y="0"/>
                  </a:lnTo>
                  <a:lnTo>
                    <a:pt x="757787" y="373421"/>
                  </a:lnTo>
                  <a:close/>
                </a:path>
              </a:pathLst>
            </a:custGeom>
            <a:solidFill>
              <a:srgbClr val="FACA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595408" y="2132365"/>
            <a:ext cx="9180195" cy="835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00" spc="345" dirty="0"/>
              <a:t>Somos</a:t>
            </a:r>
            <a:r>
              <a:rPr sz="5300" spc="-280" dirty="0"/>
              <a:t> </a:t>
            </a:r>
            <a:r>
              <a:rPr sz="5300" spc="350" dirty="0"/>
              <a:t>referência</a:t>
            </a:r>
            <a:r>
              <a:rPr sz="5300" spc="-275" dirty="0"/>
              <a:t> </a:t>
            </a:r>
            <a:r>
              <a:rPr sz="5300" spc="310" dirty="0"/>
              <a:t>nacional!</a:t>
            </a:r>
            <a:endParaRPr sz="5300"/>
          </a:p>
        </p:txBody>
      </p:sp>
      <p:sp>
        <p:nvSpPr>
          <p:cNvPr id="15" name="object 15"/>
          <p:cNvSpPr txBox="1"/>
          <p:nvPr/>
        </p:nvSpPr>
        <p:spPr>
          <a:xfrm>
            <a:off x="2613828" y="3259475"/>
            <a:ext cx="12280900" cy="5409301"/>
          </a:xfrm>
          <a:prstGeom prst="rect">
            <a:avLst/>
          </a:prstGeom>
        </p:spPr>
        <p:txBody>
          <a:bodyPr vert="horz" wrap="square" lIns="0" tIns="326390" rIns="0" bIns="0" rtlCol="0">
            <a:spAutoFit/>
          </a:bodyPr>
          <a:lstStyle/>
          <a:p>
            <a:pPr marL="12700">
              <a:spcBef>
                <a:spcPts val="2570"/>
              </a:spcBef>
              <a:tabLst>
                <a:tab pos="904240" algn="l"/>
                <a:tab pos="1868805" algn="l"/>
                <a:tab pos="4063365" algn="l"/>
                <a:tab pos="5193665" algn="l"/>
                <a:tab pos="6597015" algn="l"/>
                <a:tab pos="7727950" algn="l"/>
              </a:tabLst>
            </a:pPr>
            <a:r>
              <a:rPr lang="pt-BR" sz="4900" spc="455" dirty="0">
                <a:solidFill>
                  <a:srgbClr val="01253C"/>
                </a:solidFill>
                <a:latin typeface="Arial MT"/>
                <a:cs typeface="Arial MT"/>
              </a:rPr>
              <a:t>1º</a:t>
            </a:r>
            <a:r>
              <a:rPr lang="pt-BR" sz="4900" dirty="0">
                <a:solidFill>
                  <a:srgbClr val="01253C"/>
                </a:solidFill>
                <a:latin typeface="Arial MT"/>
                <a:cs typeface="Arial MT"/>
              </a:rPr>
              <a:t>	</a:t>
            </a:r>
            <a:r>
              <a:rPr lang="pt-BR" sz="4900" spc="434" dirty="0">
                <a:solidFill>
                  <a:srgbClr val="01253C"/>
                </a:solidFill>
                <a:latin typeface="Arial MT"/>
                <a:cs typeface="Arial MT"/>
              </a:rPr>
              <a:t>RPPS </a:t>
            </a:r>
            <a:r>
              <a:rPr lang="pt-BR" sz="4900" spc="635" dirty="0">
                <a:solidFill>
                  <a:srgbClr val="01253C"/>
                </a:solidFill>
                <a:latin typeface="Arial MT"/>
                <a:cs typeface="Arial MT"/>
              </a:rPr>
              <a:t>do</a:t>
            </a:r>
            <a:r>
              <a:rPr lang="pt-BR" sz="4900" dirty="0">
                <a:solidFill>
                  <a:srgbClr val="01253C"/>
                </a:solidFill>
                <a:latin typeface="Arial MT"/>
                <a:cs typeface="Arial MT"/>
              </a:rPr>
              <a:t>	</a:t>
            </a:r>
            <a:r>
              <a:rPr lang="pt-BR" sz="4900" spc="600" dirty="0">
                <a:solidFill>
                  <a:srgbClr val="01253C"/>
                </a:solidFill>
                <a:latin typeface="Arial MT"/>
                <a:cs typeface="Arial MT"/>
              </a:rPr>
              <a:t>Paraná</a:t>
            </a:r>
            <a:endParaRPr lang="pt-BR" sz="49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570"/>
              </a:spcBef>
              <a:tabLst>
                <a:tab pos="904240" algn="l"/>
                <a:tab pos="1868805" algn="l"/>
                <a:tab pos="4063365" algn="l"/>
                <a:tab pos="5193665" algn="l"/>
                <a:tab pos="6597015" algn="l"/>
                <a:tab pos="7727950" algn="l"/>
              </a:tabLst>
            </a:pPr>
            <a:r>
              <a:rPr sz="4900" spc="455" dirty="0">
                <a:solidFill>
                  <a:srgbClr val="01253C"/>
                </a:solidFill>
                <a:latin typeface="Arial MT"/>
                <a:cs typeface="Arial MT"/>
              </a:rPr>
              <a:t>1º</a:t>
            </a:r>
            <a:r>
              <a:rPr sz="4900" dirty="0">
                <a:solidFill>
                  <a:srgbClr val="01253C"/>
                </a:solidFill>
                <a:latin typeface="Arial MT"/>
                <a:cs typeface="Arial MT"/>
              </a:rPr>
              <a:t>	</a:t>
            </a:r>
            <a:r>
              <a:rPr sz="4900" spc="434" dirty="0">
                <a:solidFill>
                  <a:srgbClr val="01253C"/>
                </a:solidFill>
                <a:latin typeface="Arial MT"/>
                <a:cs typeface="Arial MT"/>
              </a:rPr>
              <a:t>RPPS</a:t>
            </a:r>
            <a:r>
              <a:rPr lang="pt-BR" sz="4900" spc="434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900" spc="635" dirty="0">
                <a:solidFill>
                  <a:srgbClr val="01253C"/>
                </a:solidFill>
                <a:latin typeface="Arial MT"/>
                <a:cs typeface="Arial MT"/>
              </a:rPr>
              <a:t>do</a:t>
            </a:r>
            <a:r>
              <a:rPr sz="4900" dirty="0">
                <a:solidFill>
                  <a:srgbClr val="01253C"/>
                </a:solidFill>
                <a:latin typeface="Arial MT"/>
                <a:cs typeface="Arial MT"/>
              </a:rPr>
              <a:t>	</a:t>
            </a:r>
            <a:r>
              <a:rPr sz="4900" spc="600" dirty="0" err="1">
                <a:solidFill>
                  <a:srgbClr val="01253C"/>
                </a:solidFill>
                <a:latin typeface="Arial MT"/>
                <a:cs typeface="Arial MT"/>
              </a:rPr>
              <a:t>Sul</a:t>
            </a:r>
            <a:r>
              <a:rPr lang="pt-BR" sz="4900" spc="60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900" spc="635" dirty="0">
                <a:solidFill>
                  <a:srgbClr val="01253C"/>
                </a:solidFill>
                <a:latin typeface="Arial MT"/>
                <a:cs typeface="Arial MT"/>
              </a:rPr>
              <a:t>do</a:t>
            </a:r>
            <a:r>
              <a:rPr sz="4900" dirty="0">
                <a:solidFill>
                  <a:srgbClr val="01253C"/>
                </a:solidFill>
                <a:latin typeface="Arial MT"/>
                <a:cs typeface="Arial MT"/>
              </a:rPr>
              <a:t>	</a:t>
            </a:r>
            <a:r>
              <a:rPr sz="4900" spc="745" dirty="0">
                <a:solidFill>
                  <a:srgbClr val="01253C"/>
                </a:solidFill>
                <a:latin typeface="Arial MT"/>
                <a:cs typeface="Arial MT"/>
              </a:rPr>
              <a:t>Brasil</a:t>
            </a:r>
            <a:endParaRPr sz="49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475"/>
              </a:spcBef>
              <a:tabLst>
                <a:tab pos="904240" algn="l"/>
                <a:tab pos="1868805" algn="l"/>
                <a:tab pos="4063365" algn="l"/>
                <a:tab pos="5193665" algn="l"/>
              </a:tabLst>
            </a:pPr>
            <a:r>
              <a:rPr sz="4900" spc="455" dirty="0">
                <a:solidFill>
                  <a:srgbClr val="01253C"/>
                </a:solidFill>
                <a:latin typeface="Arial MT"/>
                <a:cs typeface="Arial MT"/>
              </a:rPr>
              <a:t>3º</a:t>
            </a:r>
            <a:r>
              <a:rPr sz="4900" dirty="0">
                <a:solidFill>
                  <a:srgbClr val="01253C"/>
                </a:solidFill>
                <a:latin typeface="Arial MT"/>
                <a:cs typeface="Arial MT"/>
              </a:rPr>
              <a:t>	</a:t>
            </a:r>
            <a:r>
              <a:rPr sz="4900" spc="434" dirty="0">
                <a:solidFill>
                  <a:srgbClr val="01253C"/>
                </a:solidFill>
                <a:latin typeface="Arial MT"/>
                <a:cs typeface="Arial MT"/>
              </a:rPr>
              <a:t>RPPS</a:t>
            </a:r>
            <a:r>
              <a:rPr lang="pt-BR" sz="4900" spc="434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900" spc="635" dirty="0">
                <a:solidFill>
                  <a:srgbClr val="01253C"/>
                </a:solidFill>
                <a:latin typeface="Arial MT"/>
                <a:cs typeface="Arial MT"/>
              </a:rPr>
              <a:t>do</a:t>
            </a:r>
            <a:r>
              <a:rPr sz="4900" dirty="0">
                <a:solidFill>
                  <a:srgbClr val="01253C"/>
                </a:solidFill>
                <a:latin typeface="Arial MT"/>
                <a:cs typeface="Arial MT"/>
              </a:rPr>
              <a:t>	</a:t>
            </a:r>
            <a:r>
              <a:rPr sz="4900" spc="555" dirty="0">
                <a:solidFill>
                  <a:srgbClr val="01253C"/>
                </a:solidFill>
                <a:latin typeface="Arial MT"/>
                <a:cs typeface="Arial MT"/>
              </a:rPr>
              <a:t>País</a:t>
            </a:r>
            <a:endParaRPr sz="4900" dirty="0">
              <a:latin typeface="Arial MT"/>
              <a:cs typeface="Arial MT"/>
            </a:endParaRPr>
          </a:p>
          <a:p>
            <a:pPr marL="12700" marR="5080">
              <a:lnSpc>
                <a:spcPct val="116300"/>
              </a:lnSpc>
              <a:spcBef>
                <a:spcPts val="4945"/>
              </a:spcBef>
            </a:pPr>
            <a:r>
              <a:rPr sz="4300" dirty="0">
                <a:solidFill>
                  <a:srgbClr val="01253C"/>
                </a:solidFill>
                <a:latin typeface="Arial MT"/>
                <a:cs typeface="Arial MT"/>
              </a:rPr>
              <a:t>a</a:t>
            </a:r>
            <a:r>
              <a:rPr sz="4300" spc="-42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300" spc="-225" dirty="0">
                <a:solidFill>
                  <a:srgbClr val="01253C"/>
                </a:solidFill>
                <a:latin typeface="Arial MT"/>
                <a:cs typeface="Arial MT"/>
              </a:rPr>
              <a:t>oferecer</a:t>
            </a:r>
            <a:r>
              <a:rPr sz="4300" spc="-42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300" spc="-225" dirty="0">
                <a:solidFill>
                  <a:srgbClr val="01253C"/>
                </a:solidFill>
                <a:latin typeface="Arial MT"/>
                <a:cs typeface="Arial MT"/>
              </a:rPr>
              <a:t>empréstimo</a:t>
            </a:r>
            <a:r>
              <a:rPr sz="4300" spc="-42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300" spc="-225" dirty="0">
                <a:solidFill>
                  <a:srgbClr val="01253C"/>
                </a:solidFill>
                <a:latin typeface="Arial MT"/>
                <a:cs typeface="Arial MT"/>
              </a:rPr>
              <a:t>consignado</a:t>
            </a:r>
            <a:r>
              <a:rPr sz="4300" spc="-42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300" spc="-229" dirty="0">
                <a:solidFill>
                  <a:srgbClr val="01253C"/>
                </a:solidFill>
                <a:latin typeface="Arial MT"/>
                <a:cs typeface="Arial MT"/>
              </a:rPr>
              <a:t>diretamente</a:t>
            </a:r>
            <a:r>
              <a:rPr sz="4300" spc="-42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300" spc="-160" dirty="0">
                <a:solidFill>
                  <a:srgbClr val="01253C"/>
                </a:solidFill>
                <a:latin typeface="Arial MT"/>
                <a:cs typeface="Arial MT"/>
              </a:rPr>
              <a:t>aos</a:t>
            </a:r>
            <a:r>
              <a:rPr sz="4300" spc="-42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300" spc="-55" dirty="0">
                <a:solidFill>
                  <a:srgbClr val="01253C"/>
                </a:solidFill>
                <a:latin typeface="Arial MT"/>
                <a:cs typeface="Arial MT"/>
              </a:rPr>
              <a:t>seus </a:t>
            </a:r>
            <a:r>
              <a:rPr sz="4300" spc="-120" dirty="0">
                <a:solidFill>
                  <a:srgbClr val="01253C"/>
                </a:solidFill>
                <a:latin typeface="Arial MT"/>
                <a:cs typeface="Arial MT"/>
              </a:rPr>
              <a:t>segurados.</a:t>
            </a:r>
            <a:endParaRPr sz="43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909" y="114300"/>
            <a:ext cx="15517091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38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090545" cy="4044950"/>
          </a:xfrm>
          <a:custGeom>
            <a:avLst/>
            <a:gdLst/>
            <a:ahLst/>
            <a:cxnLst/>
            <a:rect l="l" t="t" r="r" b="b"/>
            <a:pathLst>
              <a:path w="3090545" h="4044950">
                <a:moveTo>
                  <a:pt x="3089959" y="0"/>
                </a:moveTo>
                <a:lnTo>
                  <a:pt x="0" y="4044769"/>
                </a:lnTo>
                <a:lnTo>
                  <a:pt x="0" y="0"/>
                </a:lnTo>
                <a:lnTo>
                  <a:pt x="3089959" y="0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96707" y="8422944"/>
            <a:ext cx="1791335" cy="1864360"/>
          </a:xfrm>
          <a:custGeom>
            <a:avLst/>
            <a:gdLst/>
            <a:ahLst/>
            <a:cxnLst/>
            <a:rect l="l" t="t" r="r" b="b"/>
            <a:pathLst>
              <a:path w="1791334" h="1864359">
                <a:moveTo>
                  <a:pt x="1791291" y="0"/>
                </a:moveTo>
                <a:lnTo>
                  <a:pt x="1791291" y="1864056"/>
                </a:lnTo>
                <a:lnTo>
                  <a:pt x="0" y="1864056"/>
                </a:lnTo>
                <a:lnTo>
                  <a:pt x="1791291" y="0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313274"/>
            <a:ext cx="2922270" cy="1474470"/>
          </a:xfrm>
          <a:custGeom>
            <a:avLst/>
            <a:gdLst/>
            <a:ahLst/>
            <a:cxnLst/>
            <a:rect l="l" t="t" r="r" b="b"/>
            <a:pathLst>
              <a:path w="2922270" h="1474470">
                <a:moveTo>
                  <a:pt x="0" y="0"/>
                </a:moveTo>
                <a:lnTo>
                  <a:pt x="2921735" y="1473899"/>
                </a:lnTo>
              </a:path>
            </a:pathLst>
          </a:custGeom>
          <a:ln w="76199">
            <a:solidFill>
              <a:srgbClr val="FFB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092556" y="1143131"/>
            <a:ext cx="11757044" cy="8143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t-BR" sz="5200" spc="355" dirty="0"/>
              <a:t>FORMA DE CONTRATAÇÃO</a:t>
            </a:r>
            <a:endParaRPr sz="5200" dirty="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7062" y="2679190"/>
            <a:ext cx="190500" cy="1904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827126" y="2306769"/>
            <a:ext cx="12479674" cy="67620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lang="pt-BR" sz="3200" b="1" spc="-220" dirty="0">
                <a:solidFill>
                  <a:srgbClr val="01253C"/>
                </a:solidFill>
                <a:latin typeface="Arial MT"/>
                <a:cs typeface="Arial MT"/>
              </a:rPr>
              <a:t>PREGÃO ELETRÔNICO 001/2023</a:t>
            </a:r>
            <a:endParaRPr sz="3200" b="1" dirty="0">
              <a:latin typeface="Arial MT"/>
              <a:cs typeface="Arial MT"/>
            </a:endParaRPr>
          </a:p>
          <a:p>
            <a:pPr algn="just"/>
            <a:r>
              <a:rPr lang="pt-BR" sz="3200" dirty="0">
                <a:latin typeface="Arial MT"/>
              </a:rPr>
              <a:t>CONTRATAÇÃO DE PESSOA JURÍDICA PARA OPERACIONALIZAÇÃO DO EMPRÉSTIMO CONSIGNADO COM FORNECIMENTO DE SOFTWARE DE GESTÃO DE EMPRÉSTIMOS À CAIXA DE PREVIDÊNCIA DO MUNICÍPIO DE ASTORGA – PREVISA, INCLUINDO CONTRATAÇÃO DE SEGURO PRESTAMISTA E SERVIÇOS ESPECIALIZADOS PARA EXECUÇÃO E CONTROLE DO OBJETO, CONFORME DETALHAMENTO NO TERMO DE REFERÊNCIA.</a:t>
            </a:r>
          </a:p>
          <a:p>
            <a:pPr>
              <a:lnSpc>
                <a:spcPct val="100000"/>
              </a:lnSpc>
            </a:pPr>
            <a:endParaRPr lang="pt-BR" sz="32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75"/>
              </a:spcBef>
            </a:pPr>
            <a:r>
              <a:rPr lang="pt-BR" sz="3200" dirty="0">
                <a:latin typeface="Arial MT"/>
                <a:cs typeface="Arial MT"/>
              </a:rPr>
              <a:t>Critério: menor valor (menor taxa administrativa)</a:t>
            </a:r>
          </a:p>
          <a:p>
            <a:pPr>
              <a:lnSpc>
                <a:spcPct val="100000"/>
              </a:lnSpc>
              <a:spcBef>
                <a:spcPts val="675"/>
              </a:spcBef>
            </a:pPr>
            <a:endParaRPr lang="pt-BR" sz="32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75"/>
              </a:spcBef>
            </a:pPr>
            <a:r>
              <a:rPr lang="pt-BR" sz="3200" dirty="0">
                <a:latin typeface="Arial MT"/>
                <a:cs typeface="Arial MT"/>
              </a:rPr>
              <a:t>Vencedor: </a:t>
            </a:r>
            <a:r>
              <a:rPr lang="pt-BR" sz="3200" dirty="0" err="1">
                <a:latin typeface="Arial MT"/>
                <a:cs typeface="Arial MT"/>
              </a:rPr>
              <a:t>Consignet</a:t>
            </a:r>
            <a:r>
              <a:rPr lang="pt-BR" sz="3200" dirty="0">
                <a:latin typeface="Arial MT"/>
                <a:cs typeface="Arial MT"/>
              </a:rPr>
              <a:t> Sistemas </a:t>
            </a:r>
            <a:r>
              <a:rPr lang="pt-BR" sz="3200" dirty="0" err="1">
                <a:latin typeface="Arial MT"/>
                <a:cs typeface="Arial MT"/>
              </a:rPr>
              <a:t>Ltda</a:t>
            </a:r>
            <a:r>
              <a:rPr lang="pt-BR" sz="3200" dirty="0">
                <a:latin typeface="Arial MT"/>
                <a:cs typeface="Arial MT"/>
              </a:rPr>
              <a:t> </a:t>
            </a:r>
            <a:endParaRPr sz="32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090545" cy="4044950"/>
          </a:xfrm>
          <a:custGeom>
            <a:avLst/>
            <a:gdLst/>
            <a:ahLst/>
            <a:cxnLst/>
            <a:rect l="l" t="t" r="r" b="b"/>
            <a:pathLst>
              <a:path w="3090545" h="4044950">
                <a:moveTo>
                  <a:pt x="3089959" y="0"/>
                </a:moveTo>
                <a:lnTo>
                  <a:pt x="0" y="4044769"/>
                </a:lnTo>
                <a:lnTo>
                  <a:pt x="0" y="0"/>
                </a:lnTo>
                <a:lnTo>
                  <a:pt x="3089959" y="0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96707" y="8422944"/>
            <a:ext cx="1791335" cy="1864360"/>
          </a:xfrm>
          <a:custGeom>
            <a:avLst/>
            <a:gdLst/>
            <a:ahLst/>
            <a:cxnLst/>
            <a:rect l="l" t="t" r="r" b="b"/>
            <a:pathLst>
              <a:path w="1791334" h="1864359">
                <a:moveTo>
                  <a:pt x="1791291" y="0"/>
                </a:moveTo>
                <a:lnTo>
                  <a:pt x="1791291" y="1864056"/>
                </a:lnTo>
                <a:lnTo>
                  <a:pt x="0" y="1864056"/>
                </a:lnTo>
                <a:lnTo>
                  <a:pt x="1791291" y="0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313274"/>
            <a:ext cx="2922270" cy="1474470"/>
          </a:xfrm>
          <a:custGeom>
            <a:avLst/>
            <a:gdLst/>
            <a:ahLst/>
            <a:cxnLst/>
            <a:rect l="l" t="t" r="r" b="b"/>
            <a:pathLst>
              <a:path w="2922270" h="1474470">
                <a:moveTo>
                  <a:pt x="0" y="0"/>
                </a:moveTo>
                <a:lnTo>
                  <a:pt x="2921735" y="1473899"/>
                </a:lnTo>
              </a:path>
            </a:pathLst>
          </a:custGeom>
          <a:ln w="76199">
            <a:solidFill>
              <a:srgbClr val="FFB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092556" y="1143131"/>
            <a:ext cx="11757044" cy="8143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t-BR" sz="5200" spc="355" dirty="0"/>
              <a:t>EXECUÇÃO DO CONTRATO</a:t>
            </a:r>
            <a:endParaRPr sz="5200" dirty="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7062" y="2679190"/>
            <a:ext cx="190500" cy="1904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827126" y="2306769"/>
            <a:ext cx="12479674" cy="501541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lang="pt-BR" sz="3200" b="1" spc="-220" dirty="0">
                <a:solidFill>
                  <a:srgbClr val="01253C"/>
                </a:solidFill>
                <a:latin typeface="Arial MT"/>
                <a:cs typeface="Arial MT"/>
              </a:rPr>
              <a:t>ATENDIMENTO PELA EMPRESA CONTRATADA</a:t>
            </a:r>
            <a:endParaRPr lang="pt-BR" sz="3200" dirty="0">
              <a:latin typeface="Arial MT"/>
            </a:endParaRPr>
          </a:p>
          <a:p>
            <a:pPr>
              <a:lnSpc>
                <a:spcPct val="100000"/>
              </a:lnSpc>
            </a:pPr>
            <a:r>
              <a:rPr lang="pt-BR" sz="3200" dirty="0">
                <a:latin typeface="Arial MT"/>
                <a:cs typeface="Arial MT"/>
              </a:rPr>
              <a:t>1- atendimento - </a:t>
            </a:r>
            <a:r>
              <a:rPr lang="pt-BR" sz="3200" dirty="0" err="1">
                <a:latin typeface="Arial MT"/>
                <a:cs typeface="Arial MT"/>
              </a:rPr>
              <a:t>Consignet</a:t>
            </a:r>
            <a:endParaRPr lang="pt-BR" sz="32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r>
              <a:rPr lang="pt-BR" sz="3200" dirty="0">
                <a:latin typeface="Arial MT"/>
                <a:cs typeface="Arial MT"/>
              </a:rPr>
              <a:t>2 – verificação – </a:t>
            </a:r>
            <a:r>
              <a:rPr lang="pt-BR" sz="3200" dirty="0" err="1">
                <a:latin typeface="Arial MT"/>
                <a:cs typeface="Arial MT"/>
              </a:rPr>
              <a:t>Compliance</a:t>
            </a:r>
            <a:r>
              <a:rPr lang="pt-BR" sz="3200" dirty="0">
                <a:latin typeface="Arial MT"/>
                <a:cs typeface="Arial MT"/>
              </a:rPr>
              <a:t> </a:t>
            </a:r>
            <a:r>
              <a:rPr lang="pt-BR" sz="3200" dirty="0" err="1">
                <a:latin typeface="Arial MT"/>
                <a:cs typeface="Arial MT"/>
              </a:rPr>
              <a:t>Consignet</a:t>
            </a:r>
            <a:endParaRPr lang="pt-BR" sz="32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r>
              <a:rPr lang="pt-BR" sz="3200" dirty="0">
                <a:latin typeface="Arial MT"/>
                <a:cs typeface="Arial MT"/>
              </a:rPr>
              <a:t>3 - aprovação  - PREVISA</a:t>
            </a:r>
          </a:p>
          <a:p>
            <a:pPr>
              <a:lnSpc>
                <a:spcPct val="100000"/>
              </a:lnSpc>
            </a:pPr>
            <a:r>
              <a:rPr lang="pt-BR" sz="3200" dirty="0">
                <a:latin typeface="Arial MT"/>
                <a:cs typeface="Arial MT"/>
              </a:rPr>
              <a:t>4 – pagamento - PREVISA</a:t>
            </a:r>
          </a:p>
          <a:p>
            <a:pPr>
              <a:lnSpc>
                <a:spcPct val="100000"/>
              </a:lnSpc>
            </a:pPr>
            <a:endParaRPr lang="pt-BR" sz="32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r>
              <a:rPr lang="pt-BR" sz="3200" dirty="0">
                <a:latin typeface="Arial MT"/>
                <a:cs typeface="Arial MT"/>
              </a:rPr>
              <a:t>Segregação de funções</a:t>
            </a:r>
          </a:p>
          <a:p>
            <a:pPr>
              <a:lnSpc>
                <a:spcPct val="100000"/>
              </a:lnSpc>
            </a:pPr>
            <a:endParaRPr lang="pt-BR" sz="32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r>
              <a:rPr lang="pt-BR" sz="3200" dirty="0">
                <a:latin typeface="Arial MT"/>
                <a:cs typeface="Arial MT"/>
              </a:rPr>
              <a:t>Consulta e Averbação eletrônica</a:t>
            </a:r>
          </a:p>
          <a:p>
            <a:pPr>
              <a:lnSpc>
                <a:spcPct val="100000"/>
              </a:lnSpc>
            </a:pPr>
            <a:endParaRPr lang="pt-BR" sz="32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107760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090545" cy="4044950"/>
          </a:xfrm>
          <a:custGeom>
            <a:avLst/>
            <a:gdLst/>
            <a:ahLst/>
            <a:cxnLst/>
            <a:rect l="l" t="t" r="r" b="b"/>
            <a:pathLst>
              <a:path w="3090545" h="4044950">
                <a:moveTo>
                  <a:pt x="3089959" y="0"/>
                </a:moveTo>
                <a:lnTo>
                  <a:pt x="0" y="4044769"/>
                </a:lnTo>
                <a:lnTo>
                  <a:pt x="0" y="0"/>
                </a:lnTo>
                <a:lnTo>
                  <a:pt x="3089959" y="0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96707" y="8422944"/>
            <a:ext cx="1791335" cy="1864360"/>
          </a:xfrm>
          <a:custGeom>
            <a:avLst/>
            <a:gdLst/>
            <a:ahLst/>
            <a:cxnLst/>
            <a:rect l="l" t="t" r="r" b="b"/>
            <a:pathLst>
              <a:path w="1791334" h="1864359">
                <a:moveTo>
                  <a:pt x="1791291" y="0"/>
                </a:moveTo>
                <a:lnTo>
                  <a:pt x="1791291" y="1864056"/>
                </a:lnTo>
                <a:lnTo>
                  <a:pt x="0" y="1864056"/>
                </a:lnTo>
                <a:lnTo>
                  <a:pt x="1791291" y="0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313274"/>
            <a:ext cx="2922270" cy="1474470"/>
          </a:xfrm>
          <a:custGeom>
            <a:avLst/>
            <a:gdLst/>
            <a:ahLst/>
            <a:cxnLst/>
            <a:rect l="l" t="t" r="r" b="b"/>
            <a:pathLst>
              <a:path w="2922270" h="1474470">
                <a:moveTo>
                  <a:pt x="0" y="0"/>
                </a:moveTo>
                <a:lnTo>
                  <a:pt x="2921735" y="1473899"/>
                </a:lnTo>
              </a:path>
            </a:pathLst>
          </a:custGeom>
          <a:ln w="76199">
            <a:solidFill>
              <a:srgbClr val="FFB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092556" y="1143131"/>
            <a:ext cx="11757044" cy="8143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t-BR" sz="5200" spc="355" dirty="0"/>
              <a:t>POLÍTICA DE CRÉDITO INICIAL</a:t>
            </a:r>
            <a:endParaRPr sz="5200" dirty="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7062" y="2679190"/>
            <a:ext cx="190500" cy="1904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827126" y="2306769"/>
            <a:ext cx="12479674" cy="73414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lang="pt-BR" sz="4200" spc="-220" dirty="0">
                <a:solidFill>
                  <a:srgbClr val="01253C"/>
                </a:solidFill>
                <a:latin typeface="Arial MT"/>
                <a:cs typeface="Arial MT"/>
              </a:rPr>
              <a:t>APOSENTADOS </a:t>
            </a:r>
          </a:p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lang="pt-BR" sz="4200" spc="-220" dirty="0">
                <a:solidFill>
                  <a:srgbClr val="01253C"/>
                </a:solidFill>
                <a:latin typeface="Arial MT"/>
                <a:cs typeface="Arial MT"/>
              </a:rPr>
              <a:t>PENSIONISTAS</a:t>
            </a:r>
            <a:endParaRPr lang="pt-BR" sz="1800" dirty="0">
              <a:latin typeface="Arial MT"/>
            </a:endParaRPr>
          </a:p>
          <a:p>
            <a:pPr>
              <a:lnSpc>
                <a:spcPct val="100000"/>
              </a:lnSpc>
            </a:pPr>
            <a:endParaRPr lang="pt-BR" sz="42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r>
              <a:rPr lang="pt-BR" sz="4200" dirty="0">
                <a:latin typeface="Arial MT"/>
                <a:cs typeface="Arial MT"/>
              </a:rPr>
              <a:t>VALOR MÁXIMO POR CPF: R$ 25.000,00</a:t>
            </a:r>
          </a:p>
          <a:p>
            <a:pPr>
              <a:lnSpc>
                <a:spcPct val="100000"/>
              </a:lnSpc>
            </a:pPr>
            <a:r>
              <a:rPr lang="pt-BR" sz="4200" dirty="0">
                <a:latin typeface="Arial MT"/>
                <a:cs typeface="Arial MT"/>
              </a:rPr>
              <a:t>PRAZO MÁXIMO: 72 MESES</a:t>
            </a:r>
          </a:p>
          <a:p>
            <a:pPr>
              <a:lnSpc>
                <a:spcPct val="100000"/>
              </a:lnSpc>
            </a:pPr>
            <a:r>
              <a:rPr lang="pt-BR" sz="4200" dirty="0">
                <a:latin typeface="Arial MT"/>
                <a:cs typeface="Arial MT"/>
              </a:rPr>
              <a:t>SEGURO DE CRÉDITO</a:t>
            </a:r>
          </a:p>
          <a:p>
            <a:pPr>
              <a:lnSpc>
                <a:spcPct val="100000"/>
              </a:lnSpc>
            </a:pPr>
            <a:r>
              <a:rPr lang="pt-BR" sz="4200" dirty="0">
                <a:latin typeface="Arial MT"/>
                <a:cs typeface="Arial MT"/>
              </a:rPr>
              <a:t>FUNDO GARANTIDOR</a:t>
            </a:r>
          </a:p>
          <a:p>
            <a:pPr>
              <a:lnSpc>
                <a:spcPct val="100000"/>
              </a:lnSpc>
            </a:pPr>
            <a:r>
              <a:rPr lang="pt-BR" sz="4200" dirty="0">
                <a:latin typeface="Arial MT"/>
                <a:cs typeface="Arial MT"/>
              </a:rPr>
              <a:t>IDADE MÁXIMA: 75 ANOS</a:t>
            </a:r>
          </a:p>
          <a:p>
            <a:pPr>
              <a:lnSpc>
                <a:spcPct val="100000"/>
              </a:lnSpc>
            </a:pPr>
            <a:r>
              <a:rPr lang="pt-BR" sz="4200" dirty="0">
                <a:latin typeface="Arial MT"/>
                <a:cs typeface="Arial MT"/>
              </a:rPr>
              <a:t>IDADE + CONTRATO: 80 </a:t>
            </a:r>
          </a:p>
          <a:p>
            <a:pPr>
              <a:lnSpc>
                <a:spcPct val="100000"/>
              </a:lnSpc>
            </a:pPr>
            <a:r>
              <a:rPr lang="pt-BR" sz="4200" dirty="0">
                <a:latin typeface="Arial MT"/>
                <a:cs typeface="Arial MT"/>
              </a:rPr>
              <a:t>TAXA JUROS: 1,60% A 1,80%</a:t>
            </a:r>
          </a:p>
          <a:p>
            <a:pPr>
              <a:lnSpc>
                <a:spcPct val="100000"/>
              </a:lnSpc>
            </a:pPr>
            <a:r>
              <a:rPr lang="pt-BR" sz="4200" dirty="0">
                <a:latin typeface="Arial MT"/>
                <a:cs typeface="Arial MT"/>
              </a:rPr>
              <a:t>EXCETO INCAPAZES E MENORES</a:t>
            </a:r>
          </a:p>
        </p:txBody>
      </p:sp>
    </p:spTree>
    <p:extLst>
      <p:ext uri="{BB962C8B-B14F-4D97-AF65-F5344CB8AC3E}">
        <p14:creationId xmlns:p14="http://schemas.microsoft.com/office/powerpoint/2010/main" val="2805954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090545" cy="4044950"/>
          </a:xfrm>
          <a:custGeom>
            <a:avLst/>
            <a:gdLst/>
            <a:ahLst/>
            <a:cxnLst/>
            <a:rect l="l" t="t" r="r" b="b"/>
            <a:pathLst>
              <a:path w="3090545" h="4044950">
                <a:moveTo>
                  <a:pt x="3089959" y="0"/>
                </a:moveTo>
                <a:lnTo>
                  <a:pt x="0" y="4044769"/>
                </a:lnTo>
                <a:lnTo>
                  <a:pt x="0" y="0"/>
                </a:lnTo>
                <a:lnTo>
                  <a:pt x="3089959" y="0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96707" y="8422944"/>
            <a:ext cx="1791335" cy="1864360"/>
          </a:xfrm>
          <a:custGeom>
            <a:avLst/>
            <a:gdLst/>
            <a:ahLst/>
            <a:cxnLst/>
            <a:rect l="l" t="t" r="r" b="b"/>
            <a:pathLst>
              <a:path w="1791334" h="1864359">
                <a:moveTo>
                  <a:pt x="1791291" y="0"/>
                </a:moveTo>
                <a:lnTo>
                  <a:pt x="1791291" y="1864056"/>
                </a:lnTo>
                <a:lnTo>
                  <a:pt x="0" y="1864056"/>
                </a:lnTo>
                <a:lnTo>
                  <a:pt x="1791291" y="0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313274"/>
            <a:ext cx="2922270" cy="1474470"/>
          </a:xfrm>
          <a:custGeom>
            <a:avLst/>
            <a:gdLst/>
            <a:ahLst/>
            <a:cxnLst/>
            <a:rect l="l" t="t" r="r" b="b"/>
            <a:pathLst>
              <a:path w="2922270" h="1474470">
                <a:moveTo>
                  <a:pt x="0" y="0"/>
                </a:moveTo>
                <a:lnTo>
                  <a:pt x="2921735" y="1473899"/>
                </a:lnTo>
              </a:path>
            </a:pathLst>
          </a:custGeom>
          <a:ln w="76199">
            <a:solidFill>
              <a:srgbClr val="FFB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092556" y="1143131"/>
            <a:ext cx="11757044" cy="8143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t-BR" sz="5200" spc="355" dirty="0"/>
              <a:t>POLÍTICA DE CRÉDITO 2025</a:t>
            </a:r>
            <a:endParaRPr sz="5200" dirty="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7062" y="2679190"/>
            <a:ext cx="190500" cy="1904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827126" y="2306769"/>
            <a:ext cx="12479674" cy="81040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lang="pt-BR" sz="4200" spc="-220" dirty="0">
                <a:solidFill>
                  <a:srgbClr val="01253C"/>
                </a:solidFill>
                <a:latin typeface="Arial MT"/>
                <a:cs typeface="Arial MT"/>
              </a:rPr>
              <a:t>ATIVOS</a:t>
            </a:r>
          </a:p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lang="pt-BR" sz="4200" spc="-220" dirty="0">
                <a:solidFill>
                  <a:srgbClr val="01253C"/>
                </a:solidFill>
                <a:latin typeface="Arial MT"/>
                <a:cs typeface="Arial MT"/>
              </a:rPr>
              <a:t>APOSENTADOS</a:t>
            </a:r>
          </a:p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lang="pt-BR" sz="4200" spc="-220" dirty="0">
                <a:solidFill>
                  <a:srgbClr val="01253C"/>
                </a:solidFill>
                <a:latin typeface="Arial MT"/>
                <a:cs typeface="Arial MT"/>
              </a:rPr>
              <a:t>PENSIONISTAS</a:t>
            </a:r>
            <a:endParaRPr lang="pt-BR" sz="1800" dirty="0">
              <a:latin typeface="Arial MT"/>
            </a:endParaRPr>
          </a:p>
          <a:p>
            <a:pPr>
              <a:lnSpc>
                <a:spcPct val="100000"/>
              </a:lnSpc>
            </a:pPr>
            <a:r>
              <a:rPr lang="pt-BR" sz="4200" dirty="0">
                <a:latin typeface="Arial MT"/>
                <a:cs typeface="Arial MT"/>
              </a:rPr>
              <a:t>VALOR MÁXIMO POR CPF: R$ 60.000,00</a:t>
            </a:r>
          </a:p>
          <a:p>
            <a:pPr>
              <a:lnSpc>
                <a:spcPct val="100000"/>
              </a:lnSpc>
            </a:pPr>
            <a:r>
              <a:rPr lang="pt-BR" sz="4200" dirty="0">
                <a:latin typeface="Arial MT"/>
                <a:cs typeface="Arial MT"/>
              </a:rPr>
              <a:t>PRAZO MÁXIMO: 96 MESES</a:t>
            </a:r>
          </a:p>
          <a:p>
            <a:pPr>
              <a:lnSpc>
                <a:spcPct val="100000"/>
              </a:lnSpc>
            </a:pPr>
            <a:r>
              <a:rPr lang="pt-BR" sz="4200" dirty="0">
                <a:latin typeface="Arial MT"/>
                <a:cs typeface="Arial MT"/>
              </a:rPr>
              <a:t>SEGURO DE CRÉDITO</a:t>
            </a:r>
          </a:p>
          <a:p>
            <a:pPr>
              <a:lnSpc>
                <a:spcPct val="100000"/>
              </a:lnSpc>
            </a:pPr>
            <a:r>
              <a:rPr lang="pt-BR" sz="4200" dirty="0">
                <a:latin typeface="Arial MT"/>
                <a:cs typeface="Arial MT"/>
              </a:rPr>
              <a:t>FUNDO GARANTIDOR</a:t>
            </a:r>
          </a:p>
          <a:p>
            <a:pPr>
              <a:lnSpc>
                <a:spcPct val="100000"/>
              </a:lnSpc>
            </a:pPr>
            <a:r>
              <a:rPr lang="pt-BR" sz="4200" dirty="0">
                <a:latin typeface="Arial MT"/>
                <a:cs typeface="Arial MT"/>
              </a:rPr>
              <a:t>IDADE MÁXIMA: 75 ANOS</a:t>
            </a:r>
          </a:p>
          <a:p>
            <a:pPr>
              <a:lnSpc>
                <a:spcPct val="100000"/>
              </a:lnSpc>
            </a:pPr>
            <a:r>
              <a:rPr lang="pt-BR" sz="4200" dirty="0">
                <a:latin typeface="Arial MT"/>
                <a:cs typeface="Arial MT"/>
              </a:rPr>
              <a:t>IDADE + CONTRATO: 80 </a:t>
            </a:r>
          </a:p>
          <a:p>
            <a:pPr>
              <a:lnSpc>
                <a:spcPct val="100000"/>
              </a:lnSpc>
            </a:pPr>
            <a:r>
              <a:rPr lang="pt-BR" sz="4200" dirty="0">
                <a:latin typeface="Arial MT"/>
                <a:cs typeface="Arial MT"/>
              </a:rPr>
              <a:t>TAXA JUROS: 1,55% A 2,55%</a:t>
            </a:r>
          </a:p>
          <a:p>
            <a:r>
              <a:rPr lang="pt-BR" sz="4200" dirty="0">
                <a:latin typeface="Arial MT"/>
                <a:cs typeface="Arial MT"/>
              </a:rPr>
              <a:t>EXCETO INCAPAZES E MENORES</a:t>
            </a:r>
          </a:p>
          <a:p>
            <a:pPr>
              <a:lnSpc>
                <a:spcPct val="100000"/>
              </a:lnSpc>
            </a:pPr>
            <a:endParaRPr lang="pt-BR" sz="42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327672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090545" cy="4044950"/>
          </a:xfrm>
          <a:custGeom>
            <a:avLst/>
            <a:gdLst/>
            <a:ahLst/>
            <a:cxnLst/>
            <a:rect l="l" t="t" r="r" b="b"/>
            <a:pathLst>
              <a:path w="3090545" h="4044950">
                <a:moveTo>
                  <a:pt x="3089959" y="0"/>
                </a:moveTo>
                <a:lnTo>
                  <a:pt x="0" y="4044769"/>
                </a:lnTo>
                <a:lnTo>
                  <a:pt x="0" y="0"/>
                </a:lnTo>
                <a:lnTo>
                  <a:pt x="3089959" y="0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96707" y="8422944"/>
            <a:ext cx="1791335" cy="1864360"/>
          </a:xfrm>
          <a:custGeom>
            <a:avLst/>
            <a:gdLst/>
            <a:ahLst/>
            <a:cxnLst/>
            <a:rect l="l" t="t" r="r" b="b"/>
            <a:pathLst>
              <a:path w="1791334" h="1864359">
                <a:moveTo>
                  <a:pt x="1791291" y="0"/>
                </a:moveTo>
                <a:lnTo>
                  <a:pt x="1791291" y="1864056"/>
                </a:lnTo>
                <a:lnTo>
                  <a:pt x="0" y="1864056"/>
                </a:lnTo>
                <a:lnTo>
                  <a:pt x="1791291" y="0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313274"/>
            <a:ext cx="2922270" cy="1474470"/>
          </a:xfrm>
          <a:custGeom>
            <a:avLst/>
            <a:gdLst/>
            <a:ahLst/>
            <a:cxnLst/>
            <a:rect l="l" t="t" r="r" b="b"/>
            <a:pathLst>
              <a:path w="2922270" h="1474470">
                <a:moveTo>
                  <a:pt x="0" y="0"/>
                </a:moveTo>
                <a:lnTo>
                  <a:pt x="2921735" y="1473899"/>
                </a:lnTo>
              </a:path>
            </a:pathLst>
          </a:custGeom>
          <a:ln w="76199">
            <a:solidFill>
              <a:srgbClr val="FFB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092556" y="1143131"/>
            <a:ext cx="7425690" cy="8197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t-BR" sz="5200" spc="355" dirty="0"/>
              <a:t>GARANTIAS</a:t>
            </a:r>
            <a:endParaRPr sz="5200" dirty="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7062" y="2679190"/>
            <a:ext cx="190500" cy="1904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827126" y="2306769"/>
            <a:ext cx="11667490" cy="5775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lang="pt-BR" sz="3200" spc="-220" dirty="0">
                <a:solidFill>
                  <a:srgbClr val="01253C"/>
                </a:solidFill>
                <a:latin typeface="Arial MT"/>
                <a:cs typeface="Arial MT"/>
              </a:rPr>
              <a:t>Art. 13. Deverão ser considerados, na gestão dos recursos alocados aos empréstimos consignados, os parâmetros e medidas mais adequados aos riscos da carteira de investimentos do RPPS.</a:t>
            </a:r>
          </a:p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lang="pt-BR" sz="3200" spc="-220" dirty="0">
                <a:solidFill>
                  <a:srgbClr val="01253C"/>
                </a:solidFill>
                <a:latin typeface="Arial MT"/>
                <a:cs typeface="Arial MT"/>
              </a:rPr>
              <a:t>Parágrafo único. Para a cobertura dos riscos inerentes ao processo de concessão e gestão dos créditos relativos aos empréstimos, a unidade gestora do RPPS deverá:</a:t>
            </a:r>
          </a:p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lang="pt-BR" sz="3200" spc="-220" dirty="0">
                <a:solidFill>
                  <a:srgbClr val="01253C"/>
                </a:solidFill>
                <a:latin typeface="Arial MT"/>
                <a:cs typeface="Arial MT"/>
              </a:rPr>
              <a:t>I - constituir </a:t>
            </a:r>
            <a:r>
              <a:rPr lang="pt-BR" sz="3200" b="1" spc="-220" dirty="0">
                <a:solidFill>
                  <a:srgbClr val="01253C"/>
                </a:solidFill>
                <a:latin typeface="Arial MT"/>
                <a:cs typeface="Arial MT"/>
              </a:rPr>
              <a:t>fundos garantidores </a:t>
            </a:r>
            <a:r>
              <a:rPr lang="pt-BR" sz="3200" spc="-220" dirty="0">
                <a:solidFill>
                  <a:srgbClr val="01253C"/>
                </a:solidFill>
                <a:latin typeface="Arial MT"/>
                <a:cs typeface="Arial MT"/>
              </a:rPr>
              <a:t>e/ou de </a:t>
            </a:r>
            <a:r>
              <a:rPr lang="pt-BR" sz="3200" b="1" spc="-220" dirty="0">
                <a:solidFill>
                  <a:srgbClr val="01253C"/>
                </a:solidFill>
                <a:latin typeface="Arial MT"/>
                <a:cs typeface="Arial MT"/>
              </a:rPr>
              <a:t>oscilação de riscos</a:t>
            </a:r>
            <a:r>
              <a:rPr lang="pt-BR" sz="3200" spc="-220" dirty="0">
                <a:solidFill>
                  <a:srgbClr val="01253C"/>
                </a:solidFill>
                <a:latin typeface="Arial MT"/>
                <a:cs typeface="Arial MT"/>
              </a:rPr>
              <a:t>; e/ou</a:t>
            </a:r>
          </a:p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lang="pt-BR" sz="3200" spc="-220" dirty="0">
                <a:solidFill>
                  <a:srgbClr val="01253C"/>
                </a:solidFill>
                <a:latin typeface="Arial MT"/>
                <a:cs typeface="Arial MT"/>
              </a:rPr>
              <a:t>II - contratar </a:t>
            </a:r>
            <a:r>
              <a:rPr lang="pt-BR" sz="3200" b="1" spc="-220" dirty="0">
                <a:solidFill>
                  <a:srgbClr val="01253C"/>
                </a:solidFill>
                <a:latin typeface="Arial MT"/>
                <a:cs typeface="Arial MT"/>
              </a:rPr>
              <a:t>seguros</a:t>
            </a:r>
            <a:r>
              <a:rPr lang="pt-BR" sz="3200" spc="-220" dirty="0">
                <a:solidFill>
                  <a:srgbClr val="01253C"/>
                </a:solidFill>
                <a:latin typeface="Arial MT"/>
                <a:cs typeface="Arial MT"/>
              </a:rPr>
              <a:t> regulamentados pelo Conselho Nacional de Seguros Privados - CNSP e autorizados pela Superintendência de Seguros Privados - Susep.</a:t>
            </a:r>
            <a:endParaRPr sz="32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13040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090545" cy="4044950"/>
          </a:xfrm>
          <a:custGeom>
            <a:avLst/>
            <a:gdLst/>
            <a:ahLst/>
            <a:cxnLst/>
            <a:rect l="l" t="t" r="r" b="b"/>
            <a:pathLst>
              <a:path w="3090545" h="4044950">
                <a:moveTo>
                  <a:pt x="3089959" y="0"/>
                </a:moveTo>
                <a:lnTo>
                  <a:pt x="0" y="4044769"/>
                </a:lnTo>
                <a:lnTo>
                  <a:pt x="0" y="0"/>
                </a:lnTo>
                <a:lnTo>
                  <a:pt x="3089959" y="0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96707" y="8422944"/>
            <a:ext cx="1791335" cy="1864360"/>
          </a:xfrm>
          <a:custGeom>
            <a:avLst/>
            <a:gdLst/>
            <a:ahLst/>
            <a:cxnLst/>
            <a:rect l="l" t="t" r="r" b="b"/>
            <a:pathLst>
              <a:path w="1791334" h="1864359">
                <a:moveTo>
                  <a:pt x="1791291" y="0"/>
                </a:moveTo>
                <a:lnTo>
                  <a:pt x="1791291" y="1864056"/>
                </a:lnTo>
                <a:lnTo>
                  <a:pt x="0" y="1864056"/>
                </a:lnTo>
                <a:lnTo>
                  <a:pt x="1791291" y="0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313274"/>
            <a:ext cx="2922270" cy="1474470"/>
          </a:xfrm>
          <a:custGeom>
            <a:avLst/>
            <a:gdLst/>
            <a:ahLst/>
            <a:cxnLst/>
            <a:rect l="l" t="t" r="r" b="b"/>
            <a:pathLst>
              <a:path w="2922270" h="1474470">
                <a:moveTo>
                  <a:pt x="0" y="0"/>
                </a:moveTo>
                <a:lnTo>
                  <a:pt x="2921735" y="1473899"/>
                </a:lnTo>
              </a:path>
            </a:pathLst>
          </a:custGeom>
          <a:ln w="76199">
            <a:solidFill>
              <a:srgbClr val="FFB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79763" y="5030587"/>
            <a:ext cx="161924" cy="1619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79763" y="7792837"/>
            <a:ext cx="161924" cy="1619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757489" y="3294940"/>
            <a:ext cx="12439650" cy="4909677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3900" spc="50" dirty="0">
                <a:solidFill>
                  <a:srgbClr val="01253C"/>
                </a:solidFill>
                <a:latin typeface="Arial MT"/>
                <a:cs typeface="Arial MT"/>
              </a:rPr>
              <a:t>SEGURO</a:t>
            </a:r>
            <a:r>
              <a:rPr sz="3900" spc="-19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lang="pt-BR" sz="3900" spc="65" dirty="0">
                <a:solidFill>
                  <a:srgbClr val="01253C"/>
                </a:solidFill>
                <a:latin typeface="Arial MT"/>
                <a:cs typeface="Arial MT"/>
              </a:rPr>
              <a:t>DE CRÉDITO</a:t>
            </a:r>
            <a:r>
              <a:rPr sz="3900" spc="65" dirty="0">
                <a:solidFill>
                  <a:srgbClr val="01253C"/>
                </a:solidFill>
                <a:latin typeface="Arial MT"/>
                <a:cs typeface="Arial MT"/>
              </a:rPr>
              <a:t>:</a:t>
            </a:r>
            <a:endParaRPr sz="3900" dirty="0">
              <a:latin typeface="Arial MT"/>
              <a:cs typeface="Arial MT"/>
            </a:endParaRPr>
          </a:p>
          <a:p>
            <a:pPr marL="814069" marR="7327265" indent="-802005">
              <a:lnSpc>
                <a:spcPct val="116599"/>
              </a:lnSpc>
              <a:spcBef>
                <a:spcPts val="185"/>
              </a:spcBef>
            </a:pPr>
            <a:r>
              <a:rPr sz="3700" spc="-180" dirty="0">
                <a:solidFill>
                  <a:srgbClr val="01253C"/>
                </a:solidFill>
                <a:latin typeface="Arial MT"/>
                <a:cs typeface="Arial MT"/>
              </a:rPr>
              <a:t>Quitar</a:t>
            </a:r>
            <a:r>
              <a:rPr sz="3700" spc="-38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3700" dirty="0">
                <a:solidFill>
                  <a:srgbClr val="01253C"/>
                </a:solidFill>
                <a:latin typeface="Arial MT"/>
                <a:cs typeface="Arial MT"/>
              </a:rPr>
              <a:t>a</a:t>
            </a:r>
            <a:r>
              <a:rPr sz="3700" spc="-38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3700" spc="-180" dirty="0">
                <a:solidFill>
                  <a:srgbClr val="01253C"/>
                </a:solidFill>
                <a:latin typeface="Arial MT"/>
                <a:cs typeface="Arial MT"/>
              </a:rPr>
              <a:t>dívida</a:t>
            </a:r>
            <a:r>
              <a:rPr sz="3700" spc="-38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3700" spc="-110" dirty="0">
                <a:solidFill>
                  <a:srgbClr val="01253C"/>
                </a:solidFill>
                <a:latin typeface="Arial MT"/>
                <a:cs typeface="Arial MT"/>
              </a:rPr>
              <a:t>em</a:t>
            </a:r>
            <a:r>
              <a:rPr sz="3700" spc="-38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3700" spc="-160" dirty="0">
                <a:solidFill>
                  <a:srgbClr val="01253C"/>
                </a:solidFill>
                <a:latin typeface="Arial MT"/>
                <a:cs typeface="Arial MT"/>
              </a:rPr>
              <a:t>caso</a:t>
            </a:r>
            <a:r>
              <a:rPr sz="3700" spc="-38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3700" spc="-110" dirty="0">
                <a:solidFill>
                  <a:srgbClr val="01253C"/>
                </a:solidFill>
                <a:latin typeface="Arial MT"/>
                <a:cs typeface="Arial MT"/>
              </a:rPr>
              <a:t>de: </a:t>
            </a:r>
            <a:r>
              <a:rPr sz="3700" spc="-10" dirty="0">
                <a:solidFill>
                  <a:srgbClr val="01253C"/>
                </a:solidFill>
                <a:latin typeface="Arial MT"/>
                <a:cs typeface="Arial MT"/>
              </a:rPr>
              <a:t>Morte.</a:t>
            </a:r>
            <a:endParaRPr sz="37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00"/>
              </a:spcBef>
            </a:pPr>
            <a:endParaRPr sz="37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4100" spc="120" dirty="0">
                <a:solidFill>
                  <a:srgbClr val="01253C"/>
                </a:solidFill>
                <a:latin typeface="Arial MT"/>
                <a:cs typeface="Arial MT"/>
              </a:rPr>
              <a:t>FUNDO</a:t>
            </a:r>
            <a:r>
              <a:rPr sz="4100" spc="-204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100" spc="100" dirty="0">
                <a:solidFill>
                  <a:srgbClr val="01253C"/>
                </a:solidFill>
                <a:latin typeface="Arial MT"/>
                <a:cs typeface="Arial MT"/>
              </a:rPr>
              <a:t>GARANTIDOR:</a:t>
            </a:r>
            <a:endParaRPr sz="4100" dirty="0">
              <a:latin typeface="Arial MT"/>
              <a:cs typeface="Arial MT"/>
            </a:endParaRPr>
          </a:p>
          <a:p>
            <a:pPr marL="814069" marR="5080" indent="-802005">
              <a:lnSpc>
                <a:spcPct val="116599"/>
              </a:lnSpc>
              <a:spcBef>
                <a:spcPts val="215"/>
              </a:spcBef>
            </a:pPr>
            <a:r>
              <a:rPr sz="3700" spc="-185" dirty="0">
                <a:solidFill>
                  <a:srgbClr val="01253C"/>
                </a:solidFill>
                <a:latin typeface="Arial MT"/>
                <a:cs typeface="Arial MT"/>
              </a:rPr>
              <a:t>Cobrir</a:t>
            </a:r>
            <a:r>
              <a:rPr sz="3700" spc="-36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3700" spc="-180" dirty="0">
                <a:solidFill>
                  <a:srgbClr val="01253C"/>
                </a:solidFill>
                <a:latin typeface="Arial MT"/>
                <a:cs typeface="Arial MT"/>
              </a:rPr>
              <a:t>perdas</a:t>
            </a:r>
            <a:r>
              <a:rPr sz="3700" spc="-36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3700" spc="-110" dirty="0">
                <a:solidFill>
                  <a:srgbClr val="01253C"/>
                </a:solidFill>
                <a:latin typeface="Arial MT"/>
                <a:cs typeface="Arial MT"/>
              </a:rPr>
              <a:t>em</a:t>
            </a:r>
            <a:r>
              <a:rPr sz="3700" spc="-36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3700" spc="-170" dirty="0">
                <a:solidFill>
                  <a:srgbClr val="01253C"/>
                </a:solidFill>
                <a:latin typeface="Arial MT"/>
                <a:cs typeface="Arial MT"/>
              </a:rPr>
              <a:t>casos</a:t>
            </a:r>
            <a:r>
              <a:rPr sz="3700" spc="-36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3700" spc="-110" dirty="0">
                <a:solidFill>
                  <a:srgbClr val="01253C"/>
                </a:solidFill>
                <a:latin typeface="Arial MT"/>
                <a:cs typeface="Arial MT"/>
              </a:rPr>
              <a:t>de</a:t>
            </a:r>
            <a:r>
              <a:rPr sz="3700" spc="-36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3700" spc="-200" dirty="0">
                <a:solidFill>
                  <a:srgbClr val="01253C"/>
                </a:solidFill>
                <a:latin typeface="Arial MT"/>
                <a:cs typeface="Arial MT"/>
              </a:rPr>
              <a:t>inadimplência</a:t>
            </a:r>
            <a:r>
              <a:rPr sz="3700" spc="-36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3700" spc="-145" dirty="0">
                <a:solidFill>
                  <a:srgbClr val="01253C"/>
                </a:solidFill>
                <a:latin typeface="Arial MT"/>
                <a:cs typeface="Arial MT"/>
              </a:rPr>
              <a:t>não</a:t>
            </a:r>
            <a:r>
              <a:rPr sz="3700" spc="-36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3700" spc="-190" dirty="0">
                <a:solidFill>
                  <a:srgbClr val="01253C"/>
                </a:solidFill>
                <a:latin typeface="Arial MT"/>
                <a:cs typeface="Arial MT"/>
              </a:rPr>
              <a:t>cobertos</a:t>
            </a:r>
            <a:r>
              <a:rPr sz="3700" spc="-36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3700" spc="-150" dirty="0">
                <a:solidFill>
                  <a:srgbClr val="01253C"/>
                </a:solidFill>
                <a:latin typeface="Arial MT"/>
                <a:cs typeface="Arial MT"/>
              </a:rPr>
              <a:t>por</a:t>
            </a:r>
            <a:r>
              <a:rPr sz="3700" spc="-36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3700" spc="-145" dirty="0">
                <a:solidFill>
                  <a:srgbClr val="01253C"/>
                </a:solidFill>
                <a:latin typeface="Arial MT"/>
                <a:cs typeface="Arial MT"/>
              </a:rPr>
              <a:t>seguro: </a:t>
            </a:r>
            <a:r>
              <a:rPr sz="3700" spc="-105" dirty="0">
                <a:solidFill>
                  <a:srgbClr val="01253C"/>
                </a:solidFill>
                <a:latin typeface="Arial MT"/>
                <a:cs typeface="Arial MT"/>
              </a:rPr>
              <a:t>Exoneração.</a:t>
            </a:r>
            <a:endParaRPr sz="3700" dirty="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3650044" y="2993719"/>
            <a:ext cx="3303904" cy="2794000"/>
            <a:chOff x="13650044" y="2993719"/>
            <a:chExt cx="3303904" cy="2794000"/>
          </a:xfrm>
        </p:grpSpPr>
        <p:sp>
          <p:nvSpPr>
            <p:cNvPr id="9" name="object 9"/>
            <p:cNvSpPr/>
            <p:nvPr/>
          </p:nvSpPr>
          <p:spPr>
            <a:xfrm>
              <a:off x="14078215" y="3003873"/>
              <a:ext cx="2863850" cy="2780030"/>
            </a:xfrm>
            <a:custGeom>
              <a:avLst/>
              <a:gdLst/>
              <a:ahLst/>
              <a:cxnLst/>
              <a:rect l="l" t="t" r="r" b="b"/>
              <a:pathLst>
                <a:path w="2863850" h="2780029">
                  <a:moveTo>
                    <a:pt x="2313999" y="2779836"/>
                  </a:moveTo>
                  <a:lnTo>
                    <a:pt x="2294549" y="2779836"/>
                  </a:lnTo>
                  <a:lnTo>
                    <a:pt x="2251265" y="2772843"/>
                  </a:lnTo>
                  <a:lnTo>
                    <a:pt x="2213668" y="2753367"/>
                  </a:lnTo>
                  <a:lnTo>
                    <a:pt x="2184016" y="2723661"/>
                  </a:lnTo>
                  <a:lnTo>
                    <a:pt x="2164568" y="2685981"/>
                  </a:lnTo>
                  <a:lnTo>
                    <a:pt x="2157583" y="2642579"/>
                  </a:lnTo>
                  <a:lnTo>
                    <a:pt x="2157583" y="2505253"/>
                  </a:lnTo>
                  <a:lnTo>
                    <a:pt x="354111" y="2505253"/>
                  </a:lnTo>
                  <a:lnTo>
                    <a:pt x="419533" y="2098592"/>
                  </a:lnTo>
                  <a:lnTo>
                    <a:pt x="618725" y="2001408"/>
                  </a:lnTo>
                  <a:lnTo>
                    <a:pt x="661100" y="1978812"/>
                  </a:lnTo>
                  <a:lnTo>
                    <a:pt x="701404" y="1953495"/>
                  </a:lnTo>
                  <a:lnTo>
                    <a:pt x="739545" y="1925603"/>
                  </a:lnTo>
                  <a:lnTo>
                    <a:pt x="775432" y="1895281"/>
                  </a:lnTo>
                  <a:lnTo>
                    <a:pt x="808974" y="1862676"/>
                  </a:lnTo>
                  <a:lnTo>
                    <a:pt x="840079" y="1827934"/>
                  </a:lnTo>
                  <a:lnTo>
                    <a:pt x="868655" y="1791200"/>
                  </a:lnTo>
                  <a:lnTo>
                    <a:pt x="894612" y="1752621"/>
                  </a:lnTo>
                  <a:lnTo>
                    <a:pt x="917858" y="1712342"/>
                  </a:lnTo>
                  <a:lnTo>
                    <a:pt x="938300" y="1670509"/>
                  </a:lnTo>
                  <a:lnTo>
                    <a:pt x="955849" y="1627269"/>
                  </a:lnTo>
                  <a:lnTo>
                    <a:pt x="970412" y="1582768"/>
                  </a:lnTo>
                  <a:lnTo>
                    <a:pt x="981898" y="1537150"/>
                  </a:lnTo>
                  <a:lnTo>
                    <a:pt x="990216" y="1490563"/>
                  </a:lnTo>
                  <a:lnTo>
                    <a:pt x="995273" y="1443152"/>
                  </a:lnTo>
                  <a:lnTo>
                    <a:pt x="996979" y="1395063"/>
                  </a:lnTo>
                  <a:lnTo>
                    <a:pt x="996979" y="948806"/>
                  </a:lnTo>
                  <a:lnTo>
                    <a:pt x="942850" y="945766"/>
                  </a:lnTo>
                  <a:lnTo>
                    <a:pt x="890495" y="936864"/>
                  </a:lnTo>
                  <a:lnTo>
                    <a:pt x="840241" y="922430"/>
                  </a:lnTo>
                  <a:lnTo>
                    <a:pt x="792415" y="902795"/>
                  </a:lnTo>
                  <a:lnTo>
                    <a:pt x="747342" y="878289"/>
                  </a:lnTo>
                  <a:lnTo>
                    <a:pt x="705351" y="849240"/>
                  </a:lnTo>
                  <a:lnTo>
                    <a:pt x="666768" y="815979"/>
                  </a:lnTo>
                  <a:lnTo>
                    <a:pt x="631919" y="778836"/>
                  </a:lnTo>
                  <a:lnTo>
                    <a:pt x="746170" y="68833"/>
                  </a:lnTo>
                  <a:lnTo>
                    <a:pt x="755827" y="41344"/>
                  </a:lnTo>
                  <a:lnTo>
                    <a:pt x="773849" y="19542"/>
                  </a:lnTo>
                  <a:lnTo>
                    <a:pt x="798195" y="5177"/>
                  </a:lnTo>
                  <a:lnTo>
                    <a:pt x="826826" y="0"/>
                  </a:lnTo>
                  <a:lnTo>
                    <a:pt x="2783110" y="0"/>
                  </a:lnTo>
                  <a:lnTo>
                    <a:pt x="2818072" y="7866"/>
                  </a:lnTo>
                  <a:lnTo>
                    <a:pt x="2845319" y="28836"/>
                  </a:lnTo>
                  <a:lnTo>
                    <a:pt x="2861626" y="59122"/>
                  </a:lnTo>
                  <a:lnTo>
                    <a:pt x="2863766" y="94935"/>
                  </a:lnTo>
                  <a:lnTo>
                    <a:pt x="2450421" y="2663433"/>
                  </a:lnTo>
                  <a:lnTo>
                    <a:pt x="2434078" y="2709941"/>
                  </a:lnTo>
                  <a:lnTo>
                    <a:pt x="2403581" y="2746808"/>
                  </a:lnTo>
                  <a:lnTo>
                    <a:pt x="2362399" y="2771088"/>
                  </a:lnTo>
                  <a:lnTo>
                    <a:pt x="2313999" y="2779836"/>
                  </a:lnTo>
                  <a:close/>
                </a:path>
                <a:path w="2863850" h="2780029">
                  <a:moveTo>
                    <a:pt x="668370" y="1684231"/>
                  </a:moveTo>
                  <a:lnTo>
                    <a:pt x="0" y="1684231"/>
                  </a:lnTo>
                  <a:lnTo>
                    <a:pt x="0" y="1073592"/>
                  </a:lnTo>
                  <a:lnTo>
                    <a:pt x="668370" y="1073592"/>
                  </a:lnTo>
                  <a:lnTo>
                    <a:pt x="668370" y="1684231"/>
                  </a:lnTo>
                  <a:close/>
                </a:path>
              </a:pathLst>
            </a:custGeom>
            <a:solidFill>
              <a:srgbClr val="FFF2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081343" y="3003942"/>
              <a:ext cx="2861310" cy="2780030"/>
            </a:xfrm>
            <a:custGeom>
              <a:avLst/>
              <a:gdLst/>
              <a:ahLst/>
              <a:cxnLst/>
              <a:rect l="l" t="t" r="r" b="b"/>
              <a:pathLst>
                <a:path w="2861309" h="2780029">
                  <a:moveTo>
                    <a:pt x="2291489" y="2779768"/>
                  </a:moveTo>
                  <a:lnTo>
                    <a:pt x="137033" y="2779768"/>
                  </a:lnTo>
                  <a:lnTo>
                    <a:pt x="93742" y="2772775"/>
                  </a:lnTo>
                  <a:lnTo>
                    <a:pt x="56128" y="2753299"/>
                  </a:lnTo>
                  <a:lnTo>
                    <a:pt x="26456" y="2723593"/>
                  </a:lnTo>
                  <a:lnTo>
                    <a:pt x="6991" y="2685912"/>
                  </a:lnTo>
                  <a:lnTo>
                    <a:pt x="0" y="2642510"/>
                  </a:lnTo>
                  <a:lnTo>
                    <a:pt x="0" y="2505185"/>
                  </a:lnTo>
                  <a:lnTo>
                    <a:pt x="2154591" y="2505185"/>
                  </a:lnTo>
                  <a:lnTo>
                    <a:pt x="2154591" y="2642510"/>
                  </a:lnTo>
                  <a:lnTo>
                    <a:pt x="2161569" y="2685912"/>
                  </a:lnTo>
                  <a:lnTo>
                    <a:pt x="2180999" y="2723593"/>
                  </a:lnTo>
                  <a:lnTo>
                    <a:pt x="2210631" y="2753299"/>
                  </a:lnTo>
                  <a:lnTo>
                    <a:pt x="2248212" y="2772775"/>
                  </a:lnTo>
                  <a:lnTo>
                    <a:pt x="2291489" y="2779768"/>
                  </a:lnTo>
                  <a:close/>
                </a:path>
                <a:path w="2861309" h="2780029">
                  <a:moveTo>
                    <a:pt x="1654673" y="295778"/>
                  </a:moveTo>
                  <a:lnTo>
                    <a:pt x="706522" y="295778"/>
                  </a:lnTo>
                  <a:lnTo>
                    <a:pt x="743042" y="68833"/>
                  </a:lnTo>
                  <a:lnTo>
                    <a:pt x="752699" y="41344"/>
                  </a:lnTo>
                  <a:lnTo>
                    <a:pt x="770721" y="19542"/>
                  </a:lnTo>
                  <a:lnTo>
                    <a:pt x="795067" y="5177"/>
                  </a:lnTo>
                  <a:lnTo>
                    <a:pt x="823698" y="0"/>
                  </a:lnTo>
                  <a:lnTo>
                    <a:pt x="2779982" y="0"/>
                  </a:lnTo>
                  <a:lnTo>
                    <a:pt x="2814945" y="7826"/>
                  </a:lnTo>
                  <a:lnTo>
                    <a:pt x="2842199" y="28777"/>
                  </a:lnTo>
                  <a:lnTo>
                    <a:pt x="2858526" y="59055"/>
                  </a:lnTo>
                  <a:lnTo>
                    <a:pt x="2860706" y="94867"/>
                  </a:lnTo>
                  <a:lnTo>
                    <a:pt x="2849621" y="163700"/>
                  </a:lnTo>
                  <a:lnTo>
                    <a:pt x="1786470" y="163700"/>
                  </a:lnTo>
                  <a:lnTo>
                    <a:pt x="1760824" y="168891"/>
                  </a:lnTo>
                  <a:lnTo>
                    <a:pt x="1739877" y="183046"/>
                  </a:lnTo>
                  <a:lnTo>
                    <a:pt x="1725752" y="204038"/>
                  </a:lnTo>
                  <a:lnTo>
                    <a:pt x="1715391" y="255439"/>
                  </a:lnTo>
                  <a:lnTo>
                    <a:pt x="1701266" y="276431"/>
                  </a:lnTo>
                  <a:lnTo>
                    <a:pt x="1680319" y="290586"/>
                  </a:lnTo>
                  <a:lnTo>
                    <a:pt x="1654673" y="295778"/>
                  </a:lnTo>
                  <a:close/>
                </a:path>
              </a:pathLst>
            </a:custGeom>
            <a:solidFill>
              <a:srgbClr val="FFA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809124" y="3525915"/>
              <a:ext cx="741680" cy="450215"/>
            </a:xfrm>
            <a:custGeom>
              <a:avLst/>
              <a:gdLst/>
              <a:ahLst/>
              <a:cxnLst/>
              <a:rect l="l" t="t" r="r" b="b"/>
              <a:pathLst>
                <a:path w="741680" h="450214">
                  <a:moveTo>
                    <a:pt x="591999" y="449664"/>
                  </a:moveTo>
                  <a:lnTo>
                    <a:pt x="61206" y="449664"/>
                  </a:lnTo>
                  <a:lnTo>
                    <a:pt x="32716" y="443660"/>
                  </a:lnTo>
                  <a:lnTo>
                    <a:pt x="11705" y="427293"/>
                  </a:lnTo>
                  <a:lnTo>
                    <a:pt x="143" y="403029"/>
                  </a:lnTo>
                  <a:lnTo>
                    <a:pt x="0" y="373334"/>
                  </a:lnTo>
                  <a:lnTo>
                    <a:pt x="58213" y="76329"/>
                  </a:lnTo>
                  <a:lnTo>
                    <a:pt x="70043" y="46606"/>
                  </a:lnTo>
                  <a:lnTo>
                    <a:pt x="91137" y="22345"/>
                  </a:lnTo>
                  <a:lnTo>
                    <a:pt x="118568" y="5994"/>
                  </a:lnTo>
                  <a:lnTo>
                    <a:pt x="149410" y="0"/>
                  </a:lnTo>
                  <a:lnTo>
                    <a:pt x="680204" y="0"/>
                  </a:lnTo>
                  <a:lnTo>
                    <a:pt x="708664" y="5994"/>
                  </a:lnTo>
                  <a:lnTo>
                    <a:pt x="729679" y="22345"/>
                  </a:lnTo>
                  <a:lnTo>
                    <a:pt x="741257" y="46606"/>
                  </a:lnTo>
                  <a:lnTo>
                    <a:pt x="741410" y="76329"/>
                  </a:lnTo>
                  <a:lnTo>
                    <a:pt x="683196" y="373334"/>
                  </a:lnTo>
                  <a:lnTo>
                    <a:pt x="671366" y="403058"/>
                  </a:lnTo>
                  <a:lnTo>
                    <a:pt x="650272" y="427319"/>
                  </a:lnTo>
                  <a:lnTo>
                    <a:pt x="622841" y="443670"/>
                  </a:lnTo>
                  <a:lnTo>
                    <a:pt x="591999" y="449664"/>
                  </a:lnTo>
                  <a:close/>
                </a:path>
              </a:pathLst>
            </a:custGeom>
            <a:solidFill>
              <a:srgbClr val="54D8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660245" y="3661332"/>
              <a:ext cx="1415415" cy="1504950"/>
            </a:xfrm>
            <a:custGeom>
              <a:avLst/>
              <a:gdLst/>
              <a:ahLst/>
              <a:cxnLst/>
              <a:rect l="l" t="t" r="r" b="b"/>
              <a:pathLst>
                <a:path w="1415415" h="1504950">
                  <a:moveTo>
                    <a:pt x="707542" y="1504583"/>
                  </a:moveTo>
                  <a:lnTo>
                    <a:pt x="378253" y="1344018"/>
                  </a:lnTo>
                  <a:lnTo>
                    <a:pt x="335879" y="1321422"/>
                  </a:lnTo>
                  <a:lnTo>
                    <a:pt x="295575" y="1296105"/>
                  </a:lnTo>
                  <a:lnTo>
                    <a:pt x="257434" y="1268212"/>
                  </a:lnTo>
                  <a:lnTo>
                    <a:pt x="221547" y="1237891"/>
                  </a:lnTo>
                  <a:lnTo>
                    <a:pt x="188005" y="1205286"/>
                  </a:lnTo>
                  <a:lnTo>
                    <a:pt x="156900" y="1170543"/>
                  </a:lnTo>
                  <a:lnTo>
                    <a:pt x="128323" y="1133809"/>
                  </a:lnTo>
                  <a:lnTo>
                    <a:pt x="102367" y="1095230"/>
                  </a:lnTo>
                  <a:lnTo>
                    <a:pt x="79121" y="1054951"/>
                  </a:lnTo>
                  <a:lnTo>
                    <a:pt x="58678" y="1013119"/>
                  </a:lnTo>
                  <a:lnTo>
                    <a:pt x="41130" y="969879"/>
                  </a:lnTo>
                  <a:lnTo>
                    <a:pt x="26567" y="925377"/>
                  </a:lnTo>
                  <a:lnTo>
                    <a:pt x="15081" y="879760"/>
                  </a:lnTo>
                  <a:lnTo>
                    <a:pt x="6763" y="833173"/>
                  </a:lnTo>
                  <a:lnTo>
                    <a:pt x="1706" y="785762"/>
                  </a:lnTo>
                  <a:lnTo>
                    <a:pt x="0" y="737673"/>
                  </a:lnTo>
                  <a:lnTo>
                    <a:pt x="0" y="291416"/>
                  </a:lnTo>
                  <a:lnTo>
                    <a:pt x="48752" y="288954"/>
                  </a:lnTo>
                  <a:lnTo>
                    <a:pt x="96103" y="281728"/>
                  </a:lnTo>
                  <a:lnTo>
                    <a:pt x="141815" y="269976"/>
                  </a:lnTo>
                  <a:lnTo>
                    <a:pt x="185648" y="253937"/>
                  </a:lnTo>
                  <a:lnTo>
                    <a:pt x="227363" y="233852"/>
                  </a:lnTo>
                  <a:lnTo>
                    <a:pt x="266722" y="209958"/>
                  </a:lnTo>
                  <a:lnTo>
                    <a:pt x="303485" y="182494"/>
                  </a:lnTo>
                  <a:lnTo>
                    <a:pt x="337414" y="151700"/>
                  </a:lnTo>
                  <a:lnTo>
                    <a:pt x="368269" y="117814"/>
                  </a:lnTo>
                  <a:lnTo>
                    <a:pt x="395812" y="81077"/>
                  </a:lnTo>
                  <a:lnTo>
                    <a:pt x="419803" y="41725"/>
                  </a:lnTo>
                  <a:lnTo>
                    <a:pt x="440004" y="0"/>
                  </a:lnTo>
                  <a:lnTo>
                    <a:pt x="975081" y="0"/>
                  </a:lnTo>
                  <a:lnTo>
                    <a:pt x="995278" y="41725"/>
                  </a:lnTo>
                  <a:lnTo>
                    <a:pt x="1019258" y="81077"/>
                  </a:lnTo>
                  <a:lnTo>
                    <a:pt x="1046785" y="117814"/>
                  </a:lnTo>
                  <a:lnTo>
                    <a:pt x="1077620" y="151700"/>
                  </a:lnTo>
                  <a:lnTo>
                    <a:pt x="1111527" y="182494"/>
                  </a:lnTo>
                  <a:lnTo>
                    <a:pt x="1148269" y="209958"/>
                  </a:lnTo>
                  <a:lnTo>
                    <a:pt x="1187607" y="233852"/>
                  </a:lnTo>
                  <a:lnTo>
                    <a:pt x="1229306" y="253937"/>
                  </a:lnTo>
                  <a:lnTo>
                    <a:pt x="1273126" y="269976"/>
                  </a:lnTo>
                  <a:lnTo>
                    <a:pt x="1318832" y="281728"/>
                  </a:lnTo>
                  <a:lnTo>
                    <a:pt x="1366185" y="288954"/>
                  </a:lnTo>
                  <a:lnTo>
                    <a:pt x="1414949" y="291416"/>
                  </a:lnTo>
                  <a:lnTo>
                    <a:pt x="1414949" y="512159"/>
                  </a:lnTo>
                  <a:lnTo>
                    <a:pt x="924892" y="512159"/>
                  </a:lnTo>
                  <a:lnTo>
                    <a:pt x="708427" y="729222"/>
                  </a:lnTo>
                  <a:lnTo>
                    <a:pt x="490124" y="729222"/>
                  </a:lnTo>
                  <a:lnTo>
                    <a:pt x="417969" y="801531"/>
                  </a:lnTo>
                  <a:lnTo>
                    <a:pt x="548134" y="926180"/>
                  </a:lnTo>
                  <a:lnTo>
                    <a:pt x="551127" y="928974"/>
                  </a:lnTo>
                  <a:lnTo>
                    <a:pt x="554051" y="931837"/>
                  </a:lnTo>
                  <a:lnTo>
                    <a:pt x="556975" y="934631"/>
                  </a:lnTo>
                  <a:lnTo>
                    <a:pt x="560172" y="937629"/>
                  </a:lnTo>
                  <a:lnTo>
                    <a:pt x="567788" y="944922"/>
                  </a:lnTo>
                  <a:lnTo>
                    <a:pt x="568876" y="946285"/>
                  </a:lnTo>
                  <a:lnTo>
                    <a:pt x="569829" y="947716"/>
                  </a:lnTo>
                  <a:lnTo>
                    <a:pt x="601996" y="980701"/>
                  </a:lnTo>
                  <a:lnTo>
                    <a:pt x="1369427" y="980701"/>
                  </a:lnTo>
                  <a:lnTo>
                    <a:pt x="1356270" y="1013119"/>
                  </a:lnTo>
                  <a:lnTo>
                    <a:pt x="1335827" y="1054951"/>
                  </a:lnTo>
                  <a:lnTo>
                    <a:pt x="1312582" y="1095230"/>
                  </a:lnTo>
                  <a:lnTo>
                    <a:pt x="1286625" y="1133809"/>
                  </a:lnTo>
                  <a:lnTo>
                    <a:pt x="1258049" y="1170543"/>
                  </a:lnTo>
                  <a:lnTo>
                    <a:pt x="1226944" y="1205286"/>
                  </a:lnTo>
                  <a:lnTo>
                    <a:pt x="1193402" y="1237891"/>
                  </a:lnTo>
                  <a:lnTo>
                    <a:pt x="1157515" y="1268212"/>
                  </a:lnTo>
                  <a:lnTo>
                    <a:pt x="1119374" y="1296105"/>
                  </a:lnTo>
                  <a:lnTo>
                    <a:pt x="1079070" y="1321422"/>
                  </a:lnTo>
                  <a:lnTo>
                    <a:pt x="1036695" y="1344018"/>
                  </a:lnTo>
                  <a:lnTo>
                    <a:pt x="707542" y="1504583"/>
                  </a:lnTo>
                  <a:close/>
                </a:path>
                <a:path w="1415415" h="1504950">
                  <a:moveTo>
                    <a:pt x="1369427" y="980701"/>
                  </a:moveTo>
                  <a:lnTo>
                    <a:pt x="601996" y="980701"/>
                  </a:lnTo>
                  <a:lnTo>
                    <a:pt x="997047" y="584468"/>
                  </a:lnTo>
                  <a:lnTo>
                    <a:pt x="924892" y="512159"/>
                  </a:lnTo>
                  <a:lnTo>
                    <a:pt x="1414949" y="512159"/>
                  </a:lnTo>
                  <a:lnTo>
                    <a:pt x="1414949" y="737673"/>
                  </a:lnTo>
                  <a:lnTo>
                    <a:pt x="1413243" y="785762"/>
                  </a:lnTo>
                  <a:lnTo>
                    <a:pt x="1408185" y="833173"/>
                  </a:lnTo>
                  <a:lnTo>
                    <a:pt x="1399868" y="879760"/>
                  </a:lnTo>
                  <a:lnTo>
                    <a:pt x="1388382" y="925377"/>
                  </a:lnTo>
                  <a:lnTo>
                    <a:pt x="1373819" y="969879"/>
                  </a:lnTo>
                  <a:lnTo>
                    <a:pt x="1369427" y="980701"/>
                  </a:lnTo>
                  <a:close/>
                </a:path>
                <a:path w="1415415" h="1504950">
                  <a:moveTo>
                    <a:pt x="601792" y="836152"/>
                  </a:moveTo>
                  <a:lnTo>
                    <a:pt x="490124" y="729222"/>
                  </a:lnTo>
                  <a:lnTo>
                    <a:pt x="708427" y="729222"/>
                  </a:lnTo>
                  <a:lnTo>
                    <a:pt x="601792" y="836152"/>
                  </a:lnTo>
                  <a:close/>
                </a:path>
              </a:pathLst>
            </a:custGeom>
            <a:solidFill>
              <a:srgbClr val="F932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650044" y="2993719"/>
              <a:ext cx="3303904" cy="2794000"/>
            </a:xfrm>
            <a:custGeom>
              <a:avLst/>
              <a:gdLst/>
              <a:ahLst/>
              <a:cxnLst/>
              <a:rect l="l" t="t" r="r" b="b"/>
              <a:pathLst>
                <a:path w="3303905" h="2794000">
                  <a:moveTo>
                    <a:pt x="3258478" y="12700"/>
                  </a:moveTo>
                  <a:lnTo>
                    <a:pt x="1205284" y="12700"/>
                  </a:lnTo>
                  <a:lnTo>
                    <a:pt x="1208276" y="0"/>
                  </a:lnTo>
                  <a:lnTo>
                    <a:pt x="3258070" y="0"/>
                  </a:lnTo>
                  <a:lnTo>
                    <a:pt x="3258478" y="12700"/>
                  </a:lnTo>
                  <a:close/>
                </a:path>
                <a:path w="3303905" h="2794000">
                  <a:moveTo>
                    <a:pt x="3276568" y="25400"/>
                  </a:moveTo>
                  <a:lnTo>
                    <a:pt x="1190254" y="25400"/>
                  </a:lnTo>
                  <a:lnTo>
                    <a:pt x="1192091" y="12700"/>
                  </a:lnTo>
                  <a:lnTo>
                    <a:pt x="3272011" y="12700"/>
                  </a:lnTo>
                  <a:lnTo>
                    <a:pt x="3276568" y="25400"/>
                  </a:lnTo>
                  <a:close/>
                </a:path>
                <a:path w="3303905" h="2794000">
                  <a:moveTo>
                    <a:pt x="3287993" y="38100"/>
                  </a:moveTo>
                  <a:lnTo>
                    <a:pt x="1179101" y="38100"/>
                  </a:lnTo>
                  <a:lnTo>
                    <a:pt x="1181686" y="25400"/>
                  </a:lnTo>
                  <a:lnTo>
                    <a:pt x="3284933" y="25400"/>
                  </a:lnTo>
                  <a:lnTo>
                    <a:pt x="3287993" y="38100"/>
                  </a:lnTo>
                  <a:close/>
                </a:path>
                <a:path w="3303905" h="2794000">
                  <a:moveTo>
                    <a:pt x="3293637" y="50800"/>
                  </a:moveTo>
                  <a:lnTo>
                    <a:pt x="1171485" y="50800"/>
                  </a:lnTo>
                  <a:lnTo>
                    <a:pt x="1173661" y="38100"/>
                  </a:lnTo>
                  <a:lnTo>
                    <a:pt x="3292345" y="38100"/>
                  </a:lnTo>
                  <a:lnTo>
                    <a:pt x="3293637" y="50800"/>
                  </a:lnTo>
                  <a:close/>
                </a:path>
                <a:path w="3303905" h="2794000">
                  <a:moveTo>
                    <a:pt x="3299350" y="63500"/>
                  </a:moveTo>
                  <a:lnTo>
                    <a:pt x="1166928" y="63500"/>
                  </a:lnTo>
                  <a:lnTo>
                    <a:pt x="1168560" y="50800"/>
                  </a:lnTo>
                  <a:lnTo>
                    <a:pt x="3297378" y="50800"/>
                  </a:lnTo>
                  <a:lnTo>
                    <a:pt x="3299350" y="63500"/>
                  </a:lnTo>
                  <a:close/>
                </a:path>
                <a:path w="3303905" h="2794000">
                  <a:moveTo>
                    <a:pt x="3303634" y="76200"/>
                  </a:moveTo>
                  <a:lnTo>
                    <a:pt x="1162576" y="76200"/>
                  </a:lnTo>
                  <a:lnTo>
                    <a:pt x="1165568" y="63500"/>
                  </a:lnTo>
                  <a:lnTo>
                    <a:pt x="3300506" y="63500"/>
                  </a:lnTo>
                  <a:lnTo>
                    <a:pt x="3303634" y="76200"/>
                  </a:lnTo>
                  <a:close/>
                </a:path>
                <a:path w="3303905" h="2794000">
                  <a:moveTo>
                    <a:pt x="1072947" y="762000"/>
                  </a:moveTo>
                  <a:lnTo>
                    <a:pt x="1053493" y="762000"/>
                  </a:lnTo>
                  <a:lnTo>
                    <a:pt x="1163188" y="76200"/>
                  </a:lnTo>
                  <a:lnTo>
                    <a:pt x="1183998" y="76200"/>
                  </a:lnTo>
                  <a:lnTo>
                    <a:pt x="1149791" y="292100"/>
                  </a:lnTo>
                  <a:lnTo>
                    <a:pt x="2139757" y="292100"/>
                  </a:lnTo>
                  <a:lnTo>
                    <a:pt x="2115565" y="304800"/>
                  </a:lnTo>
                  <a:lnTo>
                    <a:pt x="1146526" y="304800"/>
                  </a:lnTo>
                  <a:lnTo>
                    <a:pt x="1072947" y="762000"/>
                  </a:lnTo>
                  <a:close/>
                </a:path>
                <a:path w="3303905" h="2794000">
                  <a:moveTo>
                    <a:pt x="3303362" y="88900"/>
                  </a:moveTo>
                  <a:lnTo>
                    <a:pt x="3282960" y="88900"/>
                  </a:lnTo>
                  <a:lnTo>
                    <a:pt x="3282688" y="76200"/>
                  </a:lnTo>
                  <a:lnTo>
                    <a:pt x="3303158" y="76200"/>
                  </a:lnTo>
                  <a:lnTo>
                    <a:pt x="3303362" y="88900"/>
                  </a:lnTo>
                  <a:close/>
                </a:path>
                <a:path w="3303905" h="2794000">
                  <a:moveTo>
                    <a:pt x="2139757" y="292100"/>
                  </a:moveTo>
                  <a:lnTo>
                    <a:pt x="2085972" y="292100"/>
                  </a:lnTo>
                  <a:lnTo>
                    <a:pt x="2107643" y="279400"/>
                  </a:lnTo>
                  <a:lnTo>
                    <a:pt x="2125348" y="279400"/>
                  </a:lnTo>
                  <a:lnTo>
                    <a:pt x="2137290" y="254000"/>
                  </a:lnTo>
                  <a:lnTo>
                    <a:pt x="2147660" y="203200"/>
                  </a:lnTo>
                  <a:lnTo>
                    <a:pt x="2163984" y="177800"/>
                  </a:lnTo>
                  <a:lnTo>
                    <a:pt x="2188177" y="165100"/>
                  </a:lnTo>
                  <a:lnTo>
                    <a:pt x="2217769" y="152400"/>
                  </a:lnTo>
                  <a:lnTo>
                    <a:pt x="3272147" y="152400"/>
                  </a:lnTo>
                  <a:lnTo>
                    <a:pt x="3282348" y="88900"/>
                  </a:lnTo>
                  <a:lnTo>
                    <a:pt x="3302954" y="88900"/>
                  </a:lnTo>
                  <a:lnTo>
                    <a:pt x="3302614" y="101600"/>
                  </a:lnTo>
                  <a:lnTo>
                    <a:pt x="3290320" y="177800"/>
                  </a:lnTo>
                  <a:lnTo>
                    <a:pt x="2196099" y="177800"/>
                  </a:lnTo>
                  <a:lnTo>
                    <a:pt x="2178393" y="190500"/>
                  </a:lnTo>
                  <a:lnTo>
                    <a:pt x="2166452" y="215900"/>
                  </a:lnTo>
                  <a:lnTo>
                    <a:pt x="2156082" y="266700"/>
                  </a:lnTo>
                  <a:lnTo>
                    <a:pt x="2139757" y="292100"/>
                  </a:lnTo>
                  <a:close/>
                </a:path>
                <a:path w="3303905" h="2794000">
                  <a:moveTo>
                    <a:pt x="2816489" y="2768600"/>
                  </a:moveTo>
                  <a:lnTo>
                    <a:pt x="2787151" y="2768600"/>
                  </a:lnTo>
                  <a:lnTo>
                    <a:pt x="2825266" y="2743200"/>
                  </a:lnTo>
                  <a:lnTo>
                    <a:pt x="2853421" y="2705100"/>
                  </a:lnTo>
                  <a:lnTo>
                    <a:pt x="2868526" y="2667000"/>
                  </a:lnTo>
                  <a:lnTo>
                    <a:pt x="3268882" y="177800"/>
                  </a:lnTo>
                  <a:lnTo>
                    <a:pt x="3290320" y="177800"/>
                  </a:lnTo>
                  <a:lnTo>
                    <a:pt x="2888725" y="2667000"/>
                  </a:lnTo>
                  <a:lnTo>
                    <a:pt x="2871230" y="2717800"/>
                  </a:lnTo>
                  <a:lnTo>
                    <a:pt x="2838587" y="2755900"/>
                  </a:lnTo>
                  <a:lnTo>
                    <a:pt x="2816489" y="2768600"/>
                  </a:lnTo>
                  <a:close/>
                </a:path>
                <a:path w="3303905" h="2794000">
                  <a:moveTo>
                    <a:pt x="2196900" y="965200"/>
                  </a:moveTo>
                  <a:lnTo>
                    <a:pt x="2163364" y="965200"/>
                  </a:lnTo>
                  <a:lnTo>
                    <a:pt x="2154629" y="952500"/>
                  </a:lnTo>
                  <a:lnTo>
                    <a:pt x="2149287" y="927100"/>
                  </a:lnTo>
                  <a:lnTo>
                    <a:pt x="2147412" y="914400"/>
                  </a:lnTo>
                  <a:lnTo>
                    <a:pt x="2149083" y="901700"/>
                  </a:lnTo>
                  <a:lnTo>
                    <a:pt x="2207296" y="596900"/>
                  </a:lnTo>
                  <a:lnTo>
                    <a:pt x="2220421" y="571500"/>
                  </a:lnTo>
                  <a:lnTo>
                    <a:pt x="2243842" y="546100"/>
                  </a:lnTo>
                  <a:lnTo>
                    <a:pt x="2274288" y="520700"/>
                  </a:lnTo>
                  <a:lnTo>
                    <a:pt x="2871400" y="520700"/>
                  </a:lnTo>
                  <a:lnTo>
                    <a:pt x="2884921" y="533400"/>
                  </a:lnTo>
                  <a:lnTo>
                    <a:pt x="2308491" y="533400"/>
                  </a:lnTo>
                  <a:lnTo>
                    <a:pt x="2281066" y="546100"/>
                  </a:lnTo>
                  <a:lnTo>
                    <a:pt x="2237845" y="571500"/>
                  </a:lnTo>
                  <a:lnTo>
                    <a:pt x="2227290" y="609600"/>
                  </a:lnTo>
                  <a:lnTo>
                    <a:pt x="2169076" y="901700"/>
                  </a:lnTo>
                  <a:lnTo>
                    <a:pt x="2167779" y="914400"/>
                  </a:lnTo>
                  <a:lnTo>
                    <a:pt x="2169051" y="927100"/>
                  </a:lnTo>
                  <a:lnTo>
                    <a:pt x="2172835" y="939800"/>
                  </a:lnTo>
                  <a:lnTo>
                    <a:pt x="2179073" y="952500"/>
                  </a:lnTo>
                  <a:lnTo>
                    <a:pt x="2187167" y="952500"/>
                  </a:lnTo>
                  <a:lnTo>
                    <a:pt x="2196900" y="965200"/>
                  </a:lnTo>
                  <a:close/>
                </a:path>
                <a:path w="3303905" h="2794000">
                  <a:moveTo>
                    <a:pt x="2751147" y="990600"/>
                  </a:moveTo>
                  <a:lnTo>
                    <a:pt x="2220354" y="990600"/>
                  </a:lnTo>
                  <a:lnTo>
                    <a:pt x="2203569" y="977900"/>
                  </a:lnTo>
                  <a:lnTo>
                    <a:pt x="2188238" y="977900"/>
                  </a:lnTo>
                  <a:lnTo>
                    <a:pt x="2174717" y="965200"/>
                  </a:lnTo>
                  <a:lnTo>
                    <a:pt x="2778513" y="965200"/>
                  </a:lnTo>
                  <a:lnTo>
                    <a:pt x="2802951" y="939800"/>
                  </a:lnTo>
                  <a:lnTo>
                    <a:pt x="2821753" y="927100"/>
                  </a:lnTo>
                  <a:lnTo>
                    <a:pt x="2832279" y="901700"/>
                  </a:lnTo>
                  <a:lnTo>
                    <a:pt x="2890493" y="596900"/>
                  </a:lnTo>
                  <a:lnTo>
                    <a:pt x="2891790" y="584200"/>
                  </a:lnTo>
                  <a:lnTo>
                    <a:pt x="2890518" y="571500"/>
                  </a:lnTo>
                  <a:lnTo>
                    <a:pt x="2886734" y="558800"/>
                  </a:lnTo>
                  <a:lnTo>
                    <a:pt x="2880496" y="558800"/>
                  </a:lnTo>
                  <a:lnTo>
                    <a:pt x="2872402" y="546100"/>
                  </a:lnTo>
                  <a:lnTo>
                    <a:pt x="2862669" y="546100"/>
                  </a:lnTo>
                  <a:lnTo>
                    <a:pt x="2851547" y="533400"/>
                  </a:lnTo>
                  <a:lnTo>
                    <a:pt x="2884921" y="533400"/>
                  </a:lnTo>
                  <a:lnTo>
                    <a:pt x="2896274" y="546100"/>
                  </a:lnTo>
                  <a:lnTo>
                    <a:pt x="2905008" y="558800"/>
                  </a:lnTo>
                  <a:lnTo>
                    <a:pt x="2910351" y="571500"/>
                  </a:lnTo>
                  <a:lnTo>
                    <a:pt x="2912225" y="584200"/>
                  </a:lnTo>
                  <a:lnTo>
                    <a:pt x="2910555" y="609600"/>
                  </a:lnTo>
                  <a:lnTo>
                    <a:pt x="2852341" y="901700"/>
                  </a:lnTo>
                  <a:lnTo>
                    <a:pt x="2839217" y="939800"/>
                  </a:lnTo>
                  <a:lnTo>
                    <a:pt x="2815796" y="965200"/>
                  </a:lnTo>
                  <a:lnTo>
                    <a:pt x="2785349" y="977900"/>
                  </a:lnTo>
                  <a:lnTo>
                    <a:pt x="2751147" y="990600"/>
                  </a:lnTo>
                  <a:close/>
                </a:path>
                <a:path w="3303905" h="2794000">
                  <a:moveTo>
                    <a:pt x="717743" y="2171700"/>
                  </a:moveTo>
                  <a:lnTo>
                    <a:pt x="383966" y="2019300"/>
                  </a:lnTo>
                  <a:lnTo>
                    <a:pt x="341623" y="1993900"/>
                  </a:lnTo>
                  <a:lnTo>
                    <a:pt x="301131" y="1968500"/>
                  </a:lnTo>
                  <a:lnTo>
                    <a:pt x="262613" y="1943100"/>
                  </a:lnTo>
                  <a:lnTo>
                    <a:pt x="226190" y="1905000"/>
                  </a:lnTo>
                  <a:lnTo>
                    <a:pt x="191986" y="1879600"/>
                  </a:lnTo>
                  <a:lnTo>
                    <a:pt x="160124" y="1841500"/>
                  </a:lnTo>
                  <a:lnTo>
                    <a:pt x="130725" y="1803400"/>
                  </a:lnTo>
                  <a:lnTo>
                    <a:pt x="103914" y="1765300"/>
                  </a:lnTo>
                  <a:lnTo>
                    <a:pt x="79923" y="1714500"/>
                  </a:lnTo>
                  <a:lnTo>
                    <a:pt x="58987" y="1676400"/>
                  </a:lnTo>
                  <a:lnTo>
                    <a:pt x="41149" y="1638300"/>
                  </a:lnTo>
                  <a:lnTo>
                    <a:pt x="26454" y="1587500"/>
                  </a:lnTo>
                  <a:lnTo>
                    <a:pt x="14947" y="1536700"/>
                  </a:lnTo>
                  <a:lnTo>
                    <a:pt x="6673" y="1498600"/>
                  </a:lnTo>
                  <a:lnTo>
                    <a:pt x="1675" y="1447800"/>
                  </a:lnTo>
                  <a:lnTo>
                    <a:pt x="0" y="1397000"/>
                  </a:lnTo>
                  <a:lnTo>
                    <a:pt x="0" y="939800"/>
                  </a:lnTo>
                  <a:lnTo>
                    <a:pt x="60921" y="939800"/>
                  </a:lnTo>
                  <a:lnTo>
                    <a:pt x="158171" y="914400"/>
                  </a:lnTo>
                  <a:lnTo>
                    <a:pt x="204013" y="901700"/>
                  </a:lnTo>
                  <a:lnTo>
                    <a:pt x="247541" y="876300"/>
                  </a:lnTo>
                  <a:lnTo>
                    <a:pt x="288409" y="850900"/>
                  </a:lnTo>
                  <a:lnTo>
                    <a:pt x="326275" y="825500"/>
                  </a:lnTo>
                  <a:lnTo>
                    <a:pt x="360793" y="787400"/>
                  </a:lnTo>
                  <a:lnTo>
                    <a:pt x="391619" y="749300"/>
                  </a:lnTo>
                  <a:lnTo>
                    <a:pt x="418409" y="698500"/>
                  </a:lnTo>
                  <a:lnTo>
                    <a:pt x="440820" y="660400"/>
                  </a:lnTo>
                  <a:lnTo>
                    <a:pt x="443472" y="647700"/>
                  </a:lnTo>
                  <a:lnTo>
                    <a:pt x="991879" y="647700"/>
                  </a:lnTo>
                  <a:lnTo>
                    <a:pt x="994531" y="660400"/>
                  </a:lnTo>
                  <a:lnTo>
                    <a:pt x="1000773" y="673100"/>
                  </a:lnTo>
                  <a:lnTo>
                    <a:pt x="456869" y="673100"/>
                  </a:lnTo>
                  <a:lnTo>
                    <a:pt x="435761" y="711200"/>
                  </a:lnTo>
                  <a:lnTo>
                    <a:pt x="411031" y="749300"/>
                  </a:lnTo>
                  <a:lnTo>
                    <a:pt x="382933" y="787400"/>
                  </a:lnTo>
                  <a:lnTo>
                    <a:pt x="351721" y="825500"/>
                  </a:lnTo>
                  <a:lnTo>
                    <a:pt x="317648" y="850900"/>
                  </a:lnTo>
                  <a:lnTo>
                    <a:pt x="280970" y="876300"/>
                  </a:lnTo>
                  <a:lnTo>
                    <a:pt x="241939" y="901700"/>
                  </a:lnTo>
                  <a:lnTo>
                    <a:pt x="200811" y="927100"/>
                  </a:lnTo>
                  <a:lnTo>
                    <a:pt x="157839" y="939800"/>
                  </a:lnTo>
                  <a:lnTo>
                    <a:pt x="67380" y="965200"/>
                  </a:lnTo>
                  <a:lnTo>
                    <a:pt x="20402" y="965200"/>
                  </a:lnTo>
                  <a:lnTo>
                    <a:pt x="20402" y="1397000"/>
                  </a:lnTo>
                  <a:lnTo>
                    <a:pt x="22331" y="1447800"/>
                  </a:lnTo>
                  <a:lnTo>
                    <a:pt x="28043" y="1498600"/>
                  </a:lnTo>
                  <a:lnTo>
                    <a:pt x="37418" y="1549400"/>
                  </a:lnTo>
                  <a:lnTo>
                    <a:pt x="50340" y="1600200"/>
                  </a:lnTo>
                  <a:lnTo>
                    <a:pt x="66692" y="1638300"/>
                  </a:lnTo>
                  <a:lnTo>
                    <a:pt x="86354" y="1689100"/>
                  </a:lnTo>
                  <a:lnTo>
                    <a:pt x="109210" y="1727200"/>
                  </a:lnTo>
                  <a:lnTo>
                    <a:pt x="135143" y="1765300"/>
                  </a:lnTo>
                  <a:lnTo>
                    <a:pt x="164035" y="1816100"/>
                  </a:lnTo>
                  <a:lnTo>
                    <a:pt x="195768" y="1854200"/>
                  </a:lnTo>
                  <a:lnTo>
                    <a:pt x="230226" y="1879600"/>
                  </a:lnTo>
                  <a:lnTo>
                    <a:pt x="267289" y="1917700"/>
                  </a:lnTo>
                  <a:lnTo>
                    <a:pt x="306841" y="1943100"/>
                  </a:lnTo>
                  <a:lnTo>
                    <a:pt x="348765" y="1968500"/>
                  </a:lnTo>
                  <a:lnTo>
                    <a:pt x="392943" y="1993900"/>
                  </a:lnTo>
                  <a:lnTo>
                    <a:pt x="717743" y="2159000"/>
                  </a:lnTo>
                  <a:lnTo>
                    <a:pt x="746935" y="2159000"/>
                  </a:lnTo>
                  <a:lnTo>
                    <a:pt x="717743" y="2171700"/>
                  </a:lnTo>
                  <a:close/>
                </a:path>
                <a:path w="3303905" h="2794000">
                  <a:moveTo>
                    <a:pt x="1339870" y="939800"/>
                  </a:moveTo>
                  <a:lnTo>
                    <a:pt x="1285940" y="939800"/>
                  </a:lnTo>
                  <a:lnTo>
                    <a:pt x="1241766" y="927100"/>
                  </a:lnTo>
                  <a:lnTo>
                    <a:pt x="1199464" y="901700"/>
                  </a:lnTo>
                  <a:lnTo>
                    <a:pt x="1159306" y="889000"/>
                  </a:lnTo>
                  <a:lnTo>
                    <a:pt x="1121563" y="850900"/>
                  </a:lnTo>
                  <a:lnTo>
                    <a:pt x="1086506" y="825500"/>
                  </a:lnTo>
                  <a:lnTo>
                    <a:pt x="1054405" y="787400"/>
                  </a:lnTo>
                  <a:lnTo>
                    <a:pt x="1025531" y="749300"/>
                  </a:lnTo>
                  <a:lnTo>
                    <a:pt x="1000156" y="711200"/>
                  </a:lnTo>
                  <a:lnTo>
                    <a:pt x="978549" y="673100"/>
                  </a:lnTo>
                  <a:lnTo>
                    <a:pt x="1000773" y="673100"/>
                  </a:lnTo>
                  <a:lnTo>
                    <a:pt x="1007014" y="685800"/>
                  </a:lnTo>
                  <a:lnTo>
                    <a:pt x="1021054" y="711200"/>
                  </a:lnTo>
                  <a:lnTo>
                    <a:pt x="1036572" y="736600"/>
                  </a:lnTo>
                  <a:lnTo>
                    <a:pt x="1053493" y="762000"/>
                  </a:lnTo>
                  <a:lnTo>
                    <a:pt x="1072947" y="762000"/>
                  </a:lnTo>
                  <a:lnTo>
                    <a:pt x="1070903" y="774700"/>
                  </a:lnTo>
                  <a:lnTo>
                    <a:pt x="1109624" y="825500"/>
                  </a:lnTo>
                  <a:lnTo>
                    <a:pt x="1152335" y="850900"/>
                  </a:lnTo>
                  <a:lnTo>
                    <a:pt x="1198535" y="889000"/>
                  </a:lnTo>
                  <a:lnTo>
                    <a:pt x="1247725" y="901700"/>
                  </a:lnTo>
                  <a:lnTo>
                    <a:pt x="1299406" y="927100"/>
                  </a:lnTo>
                  <a:lnTo>
                    <a:pt x="1332797" y="927100"/>
                  </a:lnTo>
                  <a:lnTo>
                    <a:pt x="1339870" y="939800"/>
                  </a:lnTo>
                  <a:close/>
                </a:path>
                <a:path w="3303905" h="2794000">
                  <a:moveTo>
                    <a:pt x="717675" y="1993900"/>
                  </a:moveTo>
                  <a:lnTo>
                    <a:pt x="461630" y="1879600"/>
                  </a:lnTo>
                  <a:lnTo>
                    <a:pt x="418231" y="1854200"/>
                  </a:lnTo>
                  <a:lnTo>
                    <a:pt x="377651" y="1828800"/>
                  </a:lnTo>
                  <a:lnTo>
                    <a:pt x="340074" y="1790700"/>
                  </a:lnTo>
                  <a:lnTo>
                    <a:pt x="305680" y="1752600"/>
                  </a:lnTo>
                  <a:lnTo>
                    <a:pt x="274652" y="1714500"/>
                  </a:lnTo>
                  <a:lnTo>
                    <a:pt x="247170" y="1676400"/>
                  </a:lnTo>
                  <a:lnTo>
                    <a:pt x="223418" y="1638300"/>
                  </a:lnTo>
                  <a:lnTo>
                    <a:pt x="203577" y="1600200"/>
                  </a:lnTo>
                  <a:lnTo>
                    <a:pt x="187828" y="1549400"/>
                  </a:lnTo>
                  <a:lnTo>
                    <a:pt x="176354" y="1498600"/>
                  </a:lnTo>
                  <a:lnTo>
                    <a:pt x="169336" y="1447800"/>
                  </a:lnTo>
                  <a:lnTo>
                    <a:pt x="166956" y="1397000"/>
                  </a:lnTo>
                  <a:lnTo>
                    <a:pt x="166956" y="1054100"/>
                  </a:lnTo>
                  <a:lnTo>
                    <a:pt x="224083" y="1054100"/>
                  </a:lnTo>
                  <a:lnTo>
                    <a:pt x="269468" y="1041400"/>
                  </a:lnTo>
                  <a:lnTo>
                    <a:pt x="312836" y="1028700"/>
                  </a:lnTo>
                  <a:lnTo>
                    <a:pt x="353708" y="1003300"/>
                  </a:lnTo>
                  <a:lnTo>
                    <a:pt x="391608" y="977900"/>
                  </a:lnTo>
                  <a:lnTo>
                    <a:pt x="426057" y="952500"/>
                  </a:lnTo>
                  <a:lnTo>
                    <a:pt x="456579" y="914400"/>
                  </a:lnTo>
                  <a:lnTo>
                    <a:pt x="482696" y="876300"/>
                  </a:lnTo>
                  <a:lnTo>
                    <a:pt x="503930" y="838200"/>
                  </a:lnTo>
                  <a:lnTo>
                    <a:pt x="506582" y="825500"/>
                  </a:lnTo>
                  <a:lnTo>
                    <a:pt x="928836" y="825500"/>
                  </a:lnTo>
                  <a:lnTo>
                    <a:pt x="931489" y="838200"/>
                  </a:lnTo>
                  <a:lnTo>
                    <a:pt x="938567" y="850900"/>
                  </a:lnTo>
                  <a:lnTo>
                    <a:pt x="519979" y="850900"/>
                  </a:lnTo>
                  <a:lnTo>
                    <a:pt x="497761" y="889000"/>
                  </a:lnTo>
                  <a:lnTo>
                    <a:pt x="470805" y="927100"/>
                  </a:lnTo>
                  <a:lnTo>
                    <a:pt x="439563" y="965200"/>
                  </a:lnTo>
                  <a:lnTo>
                    <a:pt x="404485" y="990600"/>
                  </a:lnTo>
                  <a:lnTo>
                    <a:pt x="366023" y="1016000"/>
                  </a:lnTo>
                  <a:lnTo>
                    <a:pt x="324629" y="1041400"/>
                  </a:lnTo>
                  <a:lnTo>
                    <a:pt x="280752" y="1054100"/>
                  </a:lnTo>
                  <a:lnTo>
                    <a:pt x="234845" y="1066800"/>
                  </a:lnTo>
                  <a:lnTo>
                    <a:pt x="187358" y="1066800"/>
                  </a:lnTo>
                  <a:lnTo>
                    <a:pt x="187358" y="1397000"/>
                  </a:lnTo>
                  <a:lnTo>
                    <a:pt x="189646" y="1447800"/>
                  </a:lnTo>
                  <a:lnTo>
                    <a:pt x="196391" y="1498600"/>
                  </a:lnTo>
                  <a:lnTo>
                    <a:pt x="207420" y="1536700"/>
                  </a:lnTo>
                  <a:lnTo>
                    <a:pt x="222558" y="1587500"/>
                  </a:lnTo>
                  <a:lnTo>
                    <a:pt x="241630" y="1625600"/>
                  </a:lnTo>
                  <a:lnTo>
                    <a:pt x="264461" y="1663700"/>
                  </a:lnTo>
                  <a:lnTo>
                    <a:pt x="290877" y="1701800"/>
                  </a:lnTo>
                  <a:lnTo>
                    <a:pt x="320702" y="1739900"/>
                  </a:lnTo>
                  <a:lnTo>
                    <a:pt x="353762" y="1778000"/>
                  </a:lnTo>
                  <a:lnTo>
                    <a:pt x="389883" y="1803400"/>
                  </a:lnTo>
                  <a:lnTo>
                    <a:pt x="428889" y="1828800"/>
                  </a:lnTo>
                  <a:lnTo>
                    <a:pt x="470607" y="1854200"/>
                  </a:lnTo>
                  <a:lnTo>
                    <a:pt x="717743" y="1981200"/>
                  </a:lnTo>
                  <a:lnTo>
                    <a:pt x="746110" y="1981200"/>
                  </a:lnTo>
                  <a:lnTo>
                    <a:pt x="717675" y="1993900"/>
                  </a:lnTo>
                  <a:close/>
                </a:path>
                <a:path w="3303905" h="2794000">
                  <a:moveTo>
                    <a:pt x="746110" y="1981200"/>
                  </a:moveTo>
                  <a:lnTo>
                    <a:pt x="717743" y="1981200"/>
                  </a:lnTo>
                  <a:lnTo>
                    <a:pt x="964608" y="1854200"/>
                  </a:lnTo>
                  <a:lnTo>
                    <a:pt x="1006325" y="1828800"/>
                  </a:lnTo>
                  <a:lnTo>
                    <a:pt x="1045331" y="1803400"/>
                  </a:lnTo>
                  <a:lnTo>
                    <a:pt x="1081452" y="1778000"/>
                  </a:lnTo>
                  <a:lnTo>
                    <a:pt x="1114513" y="1739900"/>
                  </a:lnTo>
                  <a:lnTo>
                    <a:pt x="1144338" y="1701800"/>
                  </a:lnTo>
                  <a:lnTo>
                    <a:pt x="1170754" y="1663700"/>
                  </a:lnTo>
                  <a:lnTo>
                    <a:pt x="1193585" y="1625600"/>
                  </a:lnTo>
                  <a:lnTo>
                    <a:pt x="1212656" y="1587500"/>
                  </a:lnTo>
                  <a:lnTo>
                    <a:pt x="1227794" y="1536700"/>
                  </a:lnTo>
                  <a:lnTo>
                    <a:pt x="1238823" y="1498600"/>
                  </a:lnTo>
                  <a:lnTo>
                    <a:pt x="1245569" y="1447800"/>
                  </a:lnTo>
                  <a:lnTo>
                    <a:pt x="1247856" y="1397000"/>
                  </a:lnTo>
                  <a:lnTo>
                    <a:pt x="1247856" y="1066800"/>
                  </a:lnTo>
                  <a:lnTo>
                    <a:pt x="1200392" y="1066800"/>
                  </a:lnTo>
                  <a:lnTo>
                    <a:pt x="1154507" y="1054100"/>
                  </a:lnTo>
                  <a:lnTo>
                    <a:pt x="1110651" y="1041400"/>
                  </a:lnTo>
                  <a:lnTo>
                    <a:pt x="1069276" y="1016000"/>
                  </a:lnTo>
                  <a:lnTo>
                    <a:pt x="1030831" y="990600"/>
                  </a:lnTo>
                  <a:lnTo>
                    <a:pt x="995768" y="965200"/>
                  </a:lnTo>
                  <a:lnTo>
                    <a:pt x="964536" y="927100"/>
                  </a:lnTo>
                  <a:lnTo>
                    <a:pt x="937587" y="889000"/>
                  </a:lnTo>
                  <a:lnTo>
                    <a:pt x="915371" y="850900"/>
                  </a:lnTo>
                  <a:lnTo>
                    <a:pt x="938567" y="850900"/>
                  </a:lnTo>
                  <a:lnTo>
                    <a:pt x="952723" y="876300"/>
                  </a:lnTo>
                  <a:lnTo>
                    <a:pt x="978838" y="914400"/>
                  </a:lnTo>
                  <a:lnTo>
                    <a:pt x="1009356" y="952500"/>
                  </a:lnTo>
                  <a:lnTo>
                    <a:pt x="1043799" y="977900"/>
                  </a:lnTo>
                  <a:lnTo>
                    <a:pt x="1081687" y="1003300"/>
                  </a:lnTo>
                  <a:lnTo>
                    <a:pt x="1122542" y="1028700"/>
                  </a:lnTo>
                  <a:lnTo>
                    <a:pt x="1165886" y="1041400"/>
                  </a:lnTo>
                  <a:lnTo>
                    <a:pt x="1211240" y="1054100"/>
                  </a:lnTo>
                  <a:lnTo>
                    <a:pt x="1268326" y="1054100"/>
                  </a:lnTo>
                  <a:lnTo>
                    <a:pt x="1268326" y="1397000"/>
                  </a:lnTo>
                  <a:lnTo>
                    <a:pt x="1265947" y="1447800"/>
                  </a:lnTo>
                  <a:lnTo>
                    <a:pt x="1258929" y="1498600"/>
                  </a:lnTo>
                  <a:lnTo>
                    <a:pt x="1247454" y="1549400"/>
                  </a:lnTo>
                  <a:lnTo>
                    <a:pt x="1231703" y="1600200"/>
                  </a:lnTo>
                  <a:lnTo>
                    <a:pt x="1211860" y="1638300"/>
                  </a:lnTo>
                  <a:lnTo>
                    <a:pt x="1188104" y="1676400"/>
                  </a:lnTo>
                  <a:lnTo>
                    <a:pt x="1160618" y="1714500"/>
                  </a:lnTo>
                  <a:lnTo>
                    <a:pt x="1129582" y="1752600"/>
                  </a:lnTo>
                  <a:lnTo>
                    <a:pt x="1095180" y="1790700"/>
                  </a:lnTo>
                  <a:lnTo>
                    <a:pt x="1057592" y="1828800"/>
                  </a:lnTo>
                  <a:lnTo>
                    <a:pt x="1017000" y="1854200"/>
                  </a:lnTo>
                  <a:lnTo>
                    <a:pt x="973585" y="1879600"/>
                  </a:lnTo>
                  <a:lnTo>
                    <a:pt x="746110" y="1981200"/>
                  </a:lnTo>
                  <a:close/>
                </a:path>
                <a:path w="3303905" h="2794000">
                  <a:moveTo>
                    <a:pt x="746935" y="2159000"/>
                  </a:moveTo>
                  <a:lnTo>
                    <a:pt x="717743" y="2159000"/>
                  </a:lnTo>
                  <a:lnTo>
                    <a:pt x="838387" y="2095500"/>
                  </a:lnTo>
                  <a:lnTo>
                    <a:pt x="1042340" y="1993900"/>
                  </a:lnTo>
                  <a:lnTo>
                    <a:pt x="1083818" y="1968500"/>
                  </a:lnTo>
                  <a:lnTo>
                    <a:pt x="1123319" y="1943100"/>
                  </a:lnTo>
                  <a:lnTo>
                    <a:pt x="1160755" y="1917700"/>
                  </a:lnTo>
                  <a:lnTo>
                    <a:pt x="1196035" y="1892300"/>
                  </a:lnTo>
                  <a:lnTo>
                    <a:pt x="1231927" y="1854200"/>
                  </a:lnTo>
                  <a:lnTo>
                    <a:pt x="1264996" y="1816100"/>
                  </a:lnTo>
                  <a:lnTo>
                    <a:pt x="1295116" y="1778000"/>
                  </a:lnTo>
                  <a:lnTo>
                    <a:pt x="1322162" y="1739900"/>
                  </a:lnTo>
                  <a:lnTo>
                    <a:pt x="1346008" y="1689100"/>
                  </a:lnTo>
                  <a:lnTo>
                    <a:pt x="1366530" y="1651000"/>
                  </a:lnTo>
                  <a:lnTo>
                    <a:pt x="1383602" y="1600200"/>
                  </a:lnTo>
                  <a:lnTo>
                    <a:pt x="1397099" y="1549400"/>
                  </a:lnTo>
                  <a:lnTo>
                    <a:pt x="1406894" y="1498600"/>
                  </a:lnTo>
                  <a:lnTo>
                    <a:pt x="1412863" y="1447800"/>
                  </a:lnTo>
                  <a:lnTo>
                    <a:pt x="1414881" y="1397000"/>
                  </a:lnTo>
                  <a:lnTo>
                    <a:pt x="1414881" y="965200"/>
                  </a:lnTo>
                  <a:lnTo>
                    <a:pt x="1362788" y="965200"/>
                  </a:lnTo>
                  <a:lnTo>
                    <a:pt x="1354899" y="952500"/>
                  </a:lnTo>
                  <a:lnTo>
                    <a:pt x="1299599" y="952500"/>
                  </a:lnTo>
                  <a:lnTo>
                    <a:pt x="1287980" y="939800"/>
                  </a:lnTo>
                  <a:lnTo>
                    <a:pt x="1435351" y="939800"/>
                  </a:lnTo>
                  <a:lnTo>
                    <a:pt x="1435351" y="1397000"/>
                  </a:lnTo>
                  <a:lnTo>
                    <a:pt x="1433675" y="1447800"/>
                  </a:lnTo>
                  <a:lnTo>
                    <a:pt x="1428678" y="1498600"/>
                  </a:lnTo>
                  <a:lnTo>
                    <a:pt x="1420403" y="1536700"/>
                  </a:lnTo>
                  <a:lnTo>
                    <a:pt x="1408896" y="1587500"/>
                  </a:lnTo>
                  <a:lnTo>
                    <a:pt x="1394202" y="1638300"/>
                  </a:lnTo>
                  <a:lnTo>
                    <a:pt x="1376364" y="1676400"/>
                  </a:lnTo>
                  <a:lnTo>
                    <a:pt x="1355427" y="1714500"/>
                  </a:lnTo>
                  <a:lnTo>
                    <a:pt x="1331437" y="1765300"/>
                  </a:lnTo>
                  <a:lnTo>
                    <a:pt x="1304625" y="1803400"/>
                  </a:lnTo>
                  <a:lnTo>
                    <a:pt x="1275227" y="1841500"/>
                  </a:lnTo>
                  <a:lnTo>
                    <a:pt x="1243364" y="1879600"/>
                  </a:lnTo>
                  <a:lnTo>
                    <a:pt x="1209161" y="1905000"/>
                  </a:lnTo>
                  <a:lnTo>
                    <a:pt x="1172738" y="1943100"/>
                  </a:lnTo>
                  <a:lnTo>
                    <a:pt x="1134219" y="1968500"/>
                  </a:lnTo>
                  <a:lnTo>
                    <a:pt x="1093727" y="1993900"/>
                  </a:lnTo>
                  <a:lnTo>
                    <a:pt x="1051385" y="2019300"/>
                  </a:lnTo>
                  <a:lnTo>
                    <a:pt x="856953" y="2108200"/>
                  </a:lnTo>
                  <a:lnTo>
                    <a:pt x="854931" y="2120900"/>
                  </a:lnTo>
                  <a:lnTo>
                    <a:pt x="834511" y="2120900"/>
                  </a:lnTo>
                  <a:lnTo>
                    <a:pt x="746935" y="2159000"/>
                  </a:lnTo>
                  <a:close/>
                </a:path>
                <a:path w="3303905" h="2794000">
                  <a:moveTo>
                    <a:pt x="2746794" y="1219200"/>
                  </a:moveTo>
                  <a:lnTo>
                    <a:pt x="1665146" y="1219200"/>
                  </a:lnTo>
                  <a:lnTo>
                    <a:pt x="1665146" y="1193800"/>
                  </a:lnTo>
                  <a:lnTo>
                    <a:pt x="2746794" y="1193800"/>
                  </a:lnTo>
                  <a:lnTo>
                    <a:pt x="2746794" y="1219200"/>
                  </a:lnTo>
                  <a:close/>
                </a:path>
                <a:path w="3303905" h="2794000">
                  <a:moveTo>
                    <a:pt x="2708302" y="1447800"/>
                  </a:moveTo>
                  <a:lnTo>
                    <a:pt x="1665146" y="1447800"/>
                  </a:lnTo>
                  <a:lnTo>
                    <a:pt x="1665146" y="1435100"/>
                  </a:lnTo>
                  <a:lnTo>
                    <a:pt x="2708302" y="1435100"/>
                  </a:lnTo>
                  <a:lnTo>
                    <a:pt x="2708302" y="1447800"/>
                  </a:lnTo>
                  <a:close/>
                </a:path>
                <a:path w="3303905" h="2794000">
                  <a:moveTo>
                    <a:pt x="2669811" y="1689100"/>
                  </a:moveTo>
                  <a:lnTo>
                    <a:pt x="1665146" y="1689100"/>
                  </a:lnTo>
                  <a:lnTo>
                    <a:pt x="1665146" y="1663700"/>
                  </a:lnTo>
                  <a:lnTo>
                    <a:pt x="2669811" y="1663700"/>
                  </a:lnTo>
                  <a:lnTo>
                    <a:pt x="2669811" y="1689100"/>
                  </a:lnTo>
                  <a:close/>
                </a:path>
                <a:path w="3303905" h="2794000">
                  <a:moveTo>
                    <a:pt x="2631251" y="1917700"/>
                  </a:moveTo>
                  <a:lnTo>
                    <a:pt x="1509002" y="1917700"/>
                  </a:lnTo>
                  <a:lnTo>
                    <a:pt x="1509002" y="1905000"/>
                  </a:lnTo>
                  <a:lnTo>
                    <a:pt x="2631251" y="1905000"/>
                  </a:lnTo>
                  <a:lnTo>
                    <a:pt x="2631251" y="1917700"/>
                  </a:lnTo>
                  <a:close/>
                </a:path>
                <a:path w="3303905" h="2794000">
                  <a:moveTo>
                    <a:pt x="794251" y="2501900"/>
                  </a:moveTo>
                  <a:lnTo>
                    <a:pt x="773577" y="2501900"/>
                  </a:lnTo>
                  <a:lnTo>
                    <a:pt x="834511" y="2120900"/>
                  </a:lnTo>
                  <a:lnTo>
                    <a:pt x="854931" y="2120900"/>
                  </a:lnTo>
                  <a:lnTo>
                    <a:pt x="794251" y="2501900"/>
                  </a:lnTo>
                  <a:close/>
                </a:path>
                <a:path w="3303905" h="2794000">
                  <a:moveTo>
                    <a:pt x="2592759" y="2159000"/>
                  </a:moveTo>
                  <a:lnTo>
                    <a:pt x="1213853" y="2159000"/>
                  </a:lnTo>
                  <a:lnTo>
                    <a:pt x="1213853" y="2133600"/>
                  </a:lnTo>
                  <a:lnTo>
                    <a:pt x="2592759" y="2133600"/>
                  </a:lnTo>
                  <a:lnTo>
                    <a:pt x="2592759" y="2159000"/>
                  </a:lnTo>
                  <a:close/>
                </a:path>
                <a:path w="3303905" h="2794000">
                  <a:moveTo>
                    <a:pt x="2742238" y="2794000"/>
                  </a:moveTo>
                  <a:lnTo>
                    <a:pt x="568332" y="2794000"/>
                  </a:lnTo>
                  <a:lnTo>
                    <a:pt x="521839" y="2781300"/>
                  </a:lnTo>
                  <a:lnTo>
                    <a:pt x="481427" y="2768600"/>
                  </a:lnTo>
                  <a:lnTo>
                    <a:pt x="449539" y="2730500"/>
                  </a:lnTo>
                  <a:lnTo>
                    <a:pt x="428615" y="2692400"/>
                  </a:lnTo>
                  <a:lnTo>
                    <a:pt x="421098" y="2641600"/>
                  </a:lnTo>
                  <a:lnTo>
                    <a:pt x="421098" y="2501900"/>
                  </a:lnTo>
                  <a:lnTo>
                    <a:pt x="2596023" y="2501900"/>
                  </a:lnTo>
                  <a:lnTo>
                    <a:pt x="2596023" y="2514600"/>
                  </a:lnTo>
                  <a:lnTo>
                    <a:pt x="441500" y="2514600"/>
                  </a:lnTo>
                  <a:lnTo>
                    <a:pt x="441500" y="2641600"/>
                  </a:lnTo>
                  <a:lnTo>
                    <a:pt x="451476" y="2692400"/>
                  </a:lnTo>
                  <a:lnTo>
                    <a:pt x="478674" y="2730500"/>
                  </a:lnTo>
                  <a:lnTo>
                    <a:pt x="518992" y="2768600"/>
                  </a:lnTo>
                  <a:lnTo>
                    <a:pt x="2816489" y="2768600"/>
                  </a:lnTo>
                  <a:lnTo>
                    <a:pt x="2794391" y="2781300"/>
                  </a:lnTo>
                  <a:lnTo>
                    <a:pt x="2742238" y="2794000"/>
                  </a:lnTo>
                  <a:close/>
                </a:path>
                <a:path w="3303905" h="2794000">
                  <a:moveTo>
                    <a:pt x="2673487" y="2768600"/>
                  </a:moveTo>
                  <a:lnTo>
                    <a:pt x="2648184" y="2768600"/>
                  </a:lnTo>
                  <a:lnTo>
                    <a:pt x="2627999" y="2755900"/>
                  </a:lnTo>
                  <a:lnTo>
                    <a:pt x="2610543" y="2743200"/>
                  </a:lnTo>
                  <a:lnTo>
                    <a:pt x="2596197" y="2717800"/>
                  </a:lnTo>
                  <a:lnTo>
                    <a:pt x="2585346" y="2692400"/>
                  </a:lnTo>
                  <a:lnTo>
                    <a:pt x="2291897" y="2692400"/>
                  </a:lnTo>
                  <a:lnTo>
                    <a:pt x="2291897" y="2679700"/>
                  </a:lnTo>
                  <a:lnTo>
                    <a:pt x="2579225" y="2679700"/>
                  </a:lnTo>
                  <a:lnTo>
                    <a:pt x="2577697" y="2667000"/>
                  </a:lnTo>
                  <a:lnTo>
                    <a:pt x="2576590" y="2667000"/>
                  </a:lnTo>
                  <a:lnTo>
                    <a:pt x="2575917" y="2654300"/>
                  </a:lnTo>
                  <a:lnTo>
                    <a:pt x="2575689" y="2641600"/>
                  </a:lnTo>
                  <a:lnTo>
                    <a:pt x="2575689" y="2514600"/>
                  </a:lnTo>
                  <a:lnTo>
                    <a:pt x="2596023" y="2514600"/>
                  </a:lnTo>
                  <a:lnTo>
                    <a:pt x="2596023" y="2641600"/>
                  </a:lnTo>
                  <a:lnTo>
                    <a:pt x="2605999" y="2692400"/>
                  </a:lnTo>
                  <a:lnTo>
                    <a:pt x="2633189" y="2730500"/>
                  </a:lnTo>
                  <a:lnTo>
                    <a:pt x="2673487" y="2768600"/>
                  </a:lnTo>
                  <a:close/>
                </a:path>
                <a:path w="3303905" h="2794000">
                  <a:moveTo>
                    <a:pt x="744878" y="2692400"/>
                  </a:moveTo>
                  <a:lnTo>
                    <a:pt x="642188" y="2692400"/>
                  </a:lnTo>
                  <a:lnTo>
                    <a:pt x="642188" y="2679700"/>
                  </a:lnTo>
                  <a:lnTo>
                    <a:pt x="744878" y="2679700"/>
                  </a:lnTo>
                  <a:lnTo>
                    <a:pt x="744878" y="2692400"/>
                  </a:lnTo>
                  <a:close/>
                </a:path>
                <a:path w="3303905" h="2794000">
                  <a:moveTo>
                    <a:pt x="2125416" y="2692400"/>
                  </a:moveTo>
                  <a:lnTo>
                    <a:pt x="831723" y="2692400"/>
                  </a:lnTo>
                  <a:lnTo>
                    <a:pt x="831723" y="2679700"/>
                  </a:lnTo>
                  <a:lnTo>
                    <a:pt x="2125416" y="2679700"/>
                  </a:lnTo>
                  <a:lnTo>
                    <a:pt x="2125416" y="2692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739283" y="1694327"/>
            <a:ext cx="6552565" cy="8197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200" spc="285" dirty="0"/>
              <a:t>Quais</a:t>
            </a:r>
            <a:r>
              <a:rPr sz="5200" spc="-280" dirty="0"/>
              <a:t> </a:t>
            </a:r>
            <a:r>
              <a:rPr sz="5200" spc="425" dirty="0"/>
              <a:t>as</a:t>
            </a:r>
            <a:r>
              <a:rPr sz="5200" spc="-280" dirty="0"/>
              <a:t> </a:t>
            </a:r>
            <a:r>
              <a:rPr sz="5200" spc="310" dirty="0"/>
              <a:t>garantias?</a:t>
            </a:r>
            <a:endParaRPr sz="5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82135" y="0"/>
            <a:ext cx="5844540" cy="10287000"/>
            <a:chOff x="12482135" y="0"/>
            <a:chExt cx="5844540" cy="10287000"/>
          </a:xfrm>
        </p:grpSpPr>
        <p:sp>
          <p:nvSpPr>
            <p:cNvPr id="3" name="object 3"/>
            <p:cNvSpPr/>
            <p:nvPr/>
          </p:nvSpPr>
          <p:spPr>
            <a:xfrm>
              <a:off x="15652303" y="0"/>
              <a:ext cx="2635885" cy="10287000"/>
            </a:xfrm>
            <a:custGeom>
              <a:avLst/>
              <a:gdLst/>
              <a:ahLst/>
              <a:cxnLst/>
              <a:rect l="l" t="t" r="r" b="b"/>
              <a:pathLst>
                <a:path w="2635884" h="10287000">
                  <a:moveTo>
                    <a:pt x="0" y="10286999"/>
                  </a:moveTo>
                  <a:lnTo>
                    <a:pt x="1691153" y="0"/>
                  </a:lnTo>
                  <a:lnTo>
                    <a:pt x="2635697" y="0"/>
                  </a:lnTo>
                  <a:lnTo>
                    <a:pt x="2635697" y="10286999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FFB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482135" y="0"/>
              <a:ext cx="5806440" cy="3156585"/>
            </a:xfrm>
            <a:custGeom>
              <a:avLst/>
              <a:gdLst/>
              <a:ahLst/>
              <a:cxnLst/>
              <a:rect l="l" t="t" r="r" b="b"/>
              <a:pathLst>
                <a:path w="5806440" h="3156585">
                  <a:moveTo>
                    <a:pt x="5805863" y="3156049"/>
                  </a:moveTo>
                  <a:lnTo>
                    <a:pt x="0" y="0"/>
                  </a:lnTo>
                  <a:lnTo>
                    <a:pt x="5805863" y="0"/>
                  </a:lnTo>
                  <a:lnTo>
                    <a:pt x="5805863" y="3156049"/>
                  </a:lnTo>
                  <a:close/>
                </a:path>
              </a:pathLst>
            </a:custGeom>
            <a:solidFill>
              <a:srgbClr val="527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255400" y="1038027"/>
              <a:ext cx="1033144" cy="7138670"/>
            </a:xfrm>
            <a:custGeom>
              <a:avLst/>
              <a:gdLst/>
              <a:ahLst/>
              <a:cxnLst/>
              <a:rect l="l" t="t" r="r" b="b"/>
              <a:pathLst>
                <a:path w="1033144" h="7138670">
                  <a:moveTo>
                    <a:pt x="646460" y="7138626"/>
                  </a:moveTo>
                  <a:lnTo>
                    <a:pt x="0" y="0"/>
                  </a:lnTo>
                  <a:lnTo>
                    <a:pt x="1032612" y="520911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900"/>
              </a:lnSpc>
              <a:spcBef>
                <a:spcPts val="95"/>
              </a:spcBef>
            </a:pPr>
            <a:r>
              <a:rPr spc="325" dirty="0"/>
              <a:t>Benefícios</a:t>
            </a:r>
            <a:r>
              <a:rPr spc="-290" dirty="0"/>
              <a:t> </a:t>
            </a:r>
            <a:r>
              <a:rPr spc="395" dirty="0"/>
              <a:t>para</a:t>
            </a:r>
            <a:r>
              <a:rPr spc="-285" dirty="0"/>
              <a:t> </a:t>
            </a:r>
            <a:r>
              <a:rPr spc="550" dirty="0"/>
              <a:t>a </a:t>
            </a:r>
            <a:r>
              <a:rPr spc="145" dirty="0"/>
              <a:t>PREVISA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3524" y="4733131"/>
            <a:ext cx="200025" cy="20002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990228" y="4225455"/>
            <a:ext cx="9721215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692015">
              <a:lnSpc>
                <a:spcPct val="133300"/>
              </a:lnSpc>
              <a:spcBef>
                <a:spcPts val="100"/>
              </a:spcBef>
            </a:pPr>
            <a:r>
              <a:rPr sz="4500" spc="-240" dirty="0">
                <a:solidFill>
                  <a:srgbClr val="01253C"/>
                </a:solidFill>
                <a:latin typeface="Arial MT"/>
                <a:cs typeface="Arial MT"/>
              </a:rPr>
              <a:t>Rentabilidade</a:t>
            </a:r>
            <a:r>
              <a:rPr sz="4500" spc="-37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500" spc="-215" dirty="0">
                <a:solidFill>
                  <a:srgbClr val="01253C"/>
                </a:solidFill>
                <a:latin typeface="Arial MT"/>
                <a:cs typeface="Arial MT"/>
              </a:rPr>
              <a:t>atrativa; </a:t>
            </a:r>
            <a:r>
              <a:rPr sz="4500" spc="-200" dirty="0">
                <a:solidFill>
                  <a:srgbClr val="01253C"/>
                </a:solidFill>
                <a:latin typeface="Arial MT"/>
                <a:cs typeface="Arial MT"/>
              </a:rPr>
              <a:t>Baixo</a:t>
            </a:r>
            <a:r>
              <a:rPr sz="4500" spc="-49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500" spc="-200" dirty="0">
                <a:solidFill>
                  <a:srgbClr val="01253C"/>
                </a:solidFill>
                <a:latin typeface="Arial MT"/>
                <a:cs typeface="Arial MT"/>
              </a:rPr>
              <a:t>risco</a:t>
            </a:r>
            <a:r>
              <a:rPr sz="4500" spc="-49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500" spc="-125" dirty="0">
                <a:solidFill>
                  <a:srgbClr val="01253C"/>
                </a:solidFill>
                <a:latin typeface="Arial MT"/>
                <a:cs typeface="Arial MT"/>
              </a:rPr>
              <a:t>de</a:t>
            </a:r>
            <a:r>
              <a:rPr sz="4500" spc="-49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500" spc="-145" dirty="0">
                <a:solidFill>
                  <a:srgbClr val="01253C"/>
                </a:solidFill>
                <a:latin typeface="Arial MT"/>
                <a:cs typeface="Arial MT"/>
              </a:rPr>
              <a:t>crédito;</a:t>
            </a:r>
            <a:endParaRPr sz="4500">
              <a:latin typeface="Arial MT"/>
              <a:cs typeface="Arial MT"/>
            </a:endParaRPr>
          </a:p>
          <a:p>
            <a:pPr marL="12700" marR="5080">
              <a:lnSpc>
                <a:spcPct val="133300"/>
              </a:lnSpc>
            </a:pPr>
            <a:r>
              <a:rPr sz="4500" spc="-220" dirty="0">
                <a:solidFill>
                  <a:srgbClr val="01253C"/>
                </a:solidFill>
                <a:latin typeface="Arial MT"/>
                <a:cs typeface="Arial MT"/>
              </a:rPr>
              <a:t>Geração</a:t>
            </a:r>
            <a:r>
              <a:rPr sz="4500" spc="-47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500" spc="-125" dirty="0">
                <a:solidFill>
                  <a:srgbClr val="01253C"/>
                </a:solidFill>
                <a:latin typeface="Arial MT"/>
                <a:cs typeface="Arial MT"/>
              </a:rPr>
              <a:t>de</a:t>
            </a:r>
            <a:r>
              <a:rPr sz="4500" spc="-470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500" spc="-220" dirty="0">
                <a:solidFill>
                  <a:srgbClr val="01253C"/>
                </a:solidFill>
                <a:latin typeface="Arial MT"/>
                <a:cs typeface="Arial MT"/>
              </a:rPr>
              <a:t>receita</a:t>
            </a:r>
            <a:r>
              <a:rPr sz="4500" spc="-46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500" spc="-130" dirty="0">
                <a:solidFill>
                  <a:srgbClr val="01253C"/>
                </a:solidFill>
                <a:latin typeface="Arial MT"/>
                <a:cs typeface="Arial MT"/>
              </a:rPr>
              <a:t>financeira; </a:t>
            </a:r>
            <a:r>
              <a:rPr sz="4500" spc="-240" dirty="0">
                <a:solidFill>
                  <a:srgbClr val="01253C"/>
                </a:solidFill>
                <a:latin typeface="Arial MT"/>
                <a:cs typeface="Arial MT"/>
              </a:rPr>
              <a:t>Diversificação</a:t>
            </a:r>
            <a:r>
              <a:rPr sz="4500" spc="-46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500" spc="-125" dirty="0">
                <a:solidFill>
                  <a:srgbClr val="01253C"/>
                </a:solidFill>
                <a:latin typeface="Arial MT"/>
                <a:cs typeface="Arial MT"/>
              </a:rPr>
              <a:t>da</a:t>
            </a:r>
            <a:r>
              <a:rPr sz="4500" spc="-45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500" spc="-225" dirty="0">
                <a:solidFill>
                  <a:srgbClr val="01253C"/>
                </a:solidFill>
                <a:latin typeface="Arial MT"/>
                <a:cs typeface="Arial MT"/>
              </a:rPr>
              <a:t>carteira</a:t>
            </a:r>
            <a:r>
              <a:rPr sz="4500" spc="-45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500" spc="-125" dirty="0">
                <a:solidFill>
                  <a:srgbClr val="01253C"/>
                </a:solidFill>
                <a:latin typeface="Arial MT"/>
                <a:cs typeface="Arial MT"/>
              </a:rPr>
              <a:t>de</a:t>
            </a:r>
            <a:r>
              <a:rPr sz="4500" spc="-45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4500" spc="-220" dirty="0">
                <a:solidFill>
                  <a:srgbClr val="01253C"/>
                </a:solidFill>
                <a:latin typeface="Arial MT"/>
                <a:cs typeface="Arial MT"/>
              </a:rPr>
              <a:t>investimentos.</a:t>
            </a:r>
            <a:endParaRPr sz="450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3524" y="5647531"/>
            <a:ext cx="200025" cy="2000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3524" y="6561931"/>
            <a:ext cx="200025" cy="20002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3524" y="7476331"/>
            <a:ext cx="200025" cy="2000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69566" y="2744581"/>
            <a:ext cx="3448049" cy="344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81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82135" y="0"/>
            <a:ext cx="5844540" cy="10287000"/>
            <a:chOff x="12482135" y="0"/>
            <a:chExt cx="5844540" cy="10287000"/>
          </a:xfrm>
        </p:grpSpPr>
        <p:sp>
          <p:nvSpPr>
            <p:cNvPr id="3" name="object 3"/>
            <p:cNvSpPr/>
            <p:nvPr/>
          </p:nvSpPr>
          <p:spPr>
            <a:xfrm>
              <a:off x="14619167" y="0"/>
              <a:ext cx="3669029" cy="10287000"/>
            </a:xfrm>
            <a:custGeom>
              <a:avLst/>
              <a:gdLst/>
              <a:ahLst/>
              <a:cxnLst/>
              <a:rect l="l" t="t" r="r" b="b"/>
              <a:pathLst>
                <a:path w="3669030" h="10287000">
                  <a:moveTo>
                    <a:pt x="0" y="10286999"/>
                  </a:moveTo>
                  <a:lnTo>
                    <a:pt x="1691153" y="0"/>
                  </a:lnTo>
                  <a:lnTo>
                    <a:pt x="3668832" y="0"/>
                  </a:lnTo>
                  <a:lnTo>
                    <a:pt x="3668832" y="10286999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FFB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482135" y="0"/>
              <a:ext cx="5806440" cy="3156585"/>
            </a:xfrm>
            <a:custGeom>
              <a:avLst/>
              <a:gdLst/>
              <a:ahLst/>
              <a:cxnLst/>
              <a:rect l="l" t="t" r="r" b="b"/>
              <a:pathLst>
                <a:path w="5806440" h="3156585">
                  <a:moveTo>
                    <a:pt x="5805863" y="3156049"/>
                  </a:moveTo>
                  <a:lnTo>
                    <a:pt x="0" y="0"/>
                  </a:lnTo>
                  <a:lnTo>
                    <a:pt x="5805863" y="0"/>
                  </a:lnTo>
                  <a:lnTo>
                    <a:pt x="5805863" y="3156049"/>
                  </a:lnTo>
                  <a:close/>
                </a:path>
              </a:pathLst>
            </a:custGeom>
            <a:solidFill>
              <a:srgbClr val="527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255400" y="1038027"/>
              <a:ext cx="1033144" cy="7138670"/>
            </a:xfrm>
            <a:custGeom>
              <a:avLst/>
              <a:gdLst/>
              <a:ahLst/>
              <a:cxnLst/>
              <a:rect l="l" t="t" r="r" b="b"/>
              <a:pathLst>
                <a:path w="1033144" h="7138670">
                  <a:moveTo>
                    <a:pt x="646460" y="7138626"/>
                  </a:moveTo>
                  <a:lnTo>
                    <a:pt x="0" y="0"/>
                  </a:lnTo>
                  <a:lnTo>
                    <a:pt x="1032612" y="520911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1383" y="4129018"/>
            <a:ext cx="190499" cy="19049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49074" rIns="0" bIns="0" rtlCol="0">
            <a:spAutoFit/>
          </a:bodyPr>
          <a:lstStyle/>
          <a:p>
            <a:pPr marL="1114425">
              <a:lnSpc>
                <a:spcPct val="100000"/>
              </a:lnSpc>
              <a:spcBef>
                <a:spcPts val="2135"/>
              </a:spcBef>
            </a:pPr>
            <a:r>
              <a:rPr spc="-220" dirty="0"/>
              <a:t>Aprovação</a:t>
            </a:r>
            <a:r>
              <a:rPr spc="-455" dirty="0"/>
              <a:t> </a:t>
            </a:r>
            <a:r>
              <a:rPr spc="-210" dirty="0"/>
              <a:t>rápida</a:t>
            </a:r>
            <a:r>
              <a:rPr spc="-450" dirty="0"/>
              <a:t> </a:t>
            </a:r>
            <a:r>
              <a:rPr dirty="0"/>
              <a:t>e</a:t>
            </a:r>
            <a:r>
              <a:rPr spc="-455" dirty="0"/>
              <a:t> </a:t>
            </a:r>
            <a:r>
              <a:rPr spc="-160" dirty="0"/>
              <a:t>sem</a:t>
            </a:r>
            <a:r>
              <a:rPr spc="-450" dirty="0"/>
              <a:t> </a:t>
            </a:r>
            <a:r>
              <a:rPr spc="-114" dirty="0"/>
              <a:t>burocracia;</a:t>
            </a:r>
          </a:p>
          <a:p>
            <a:pPr marL="1114425" marR="5080">
              <a:lnSpc>
                <a:spcPct val="139500"/>
              </a:lnSpc>
              <a:spcBef>
                <a:spcPts val="5"/>
              </a:spcBef>
            </a:pPr>
            <a:r>
              <a:rPr spc="-200" dirty="0"/>
              <a:t>Evita</a:t>
            </a:r>
            <a:r>
              <a:rPr spc="-450" dirty="0"/>
              <a:t> </a:t>
            </a:r>
            <a:r>
              <a:rPr spc="-160" dirty="0"/>
              <a:t>que</a:t>
            </a:r>
            <a:r>
              <a:rPr spc="-450" dirty="0"/>
              <a:t> </a:t>
            </a:r>
            <a:r>
              <a:rPr spc="-225" dirty="0"/>
              <a:t>recorram</a:t>
            </a:r>
            <a:r>
              <a:rPr spc="-450" dirty="0"/>
              <a:t> </a:t>
            </a:r>
            <a:r>
              <a:rPr dirty="0"/>
              <a:t>a</a:t>
            </a:r>
            <a:r>
              <a:rPr spc="-445" dirty="0"/>
              <a:t> </a:t>
            </a:r>
            <a:r>
              <a:rPr spc="-570" dirty="0">
                <a:latin typeface="Arial Black"/>
                <a:cs typeface="Arial Black"/>
              </a:rPr>
              <a:t>empréstimos</a:t>
            </a:r>
            <a:r>
              <a:rPr spc="-690" dirty="0">
                <a:latin typeface="Arial Black"/>
                <a:cs typeface="Arial Black"/>
              </a:rPr>
              <a:t> </a:t>
            </a:r>
            <a:r>
              <a:rPr spc="-509" dirty="0">
                <a:latin typeface="Arial Black"/>
                <a:cs typeface="Arial Black"/>
              </a:rPr>
              <a:t>informais</a:t>
            </a:r>
            <a:r>
              <a:rPr spc="-690" dirty="0">
                <a:latin typeface="Arial Black"/>
                <a:cs typeface="Arial Black"/>
              </a:rPr>
              <a:t> </a:t>
            </a:r>
            <a:r>
              <a:rPr spc="-350" dirty="0">
                <a:latin typeface="Arial Black"/>
                <a:cs typeface="Arial Black"/>
              </a:rPr>
              <a:t>ou</a:t>
            </a:r>
            <a:r>
              <a:rPr spc="-690" dirty="0">
                <a:latin typeface="Arial Black"/>
                <a:cs typeface="Arial Black"/>
              </a:rPr>
              <a:t> </a:t>
            </a:r>
            <a:r>
              <a:rPr spc="-465" dirty="0">
                <a:latin typeface="Arial Black"/>
                <a:cs typeface="Arial Black"/>
              </a:rPr>
              <a:t>abusivos</a:t>
            </a:r>
            <a:r>
              <a:rPr spc="-465" dirty="0"/>
              <a:t>; </a:t>
            </a:r>
            <a:r>
              <a:rPr spc="-215" dirty="0"/>
              <a:t>Redução</a:t>
            </a:r>
            <a:r>
              <a:rPr spc="-445" dirty="0"/>
              <a:t> </a:t>
            </a:r>
            <a:r>
              <a:rPr spc="-120" dirty="0"/>
              <a:t>do</a:t>
            </a:r>
            <a:r>
              <a:rPr spc="-440" dirty="0"/>
              <a:t> </a:t>
            </a:r>
            <a:r>
              <a:rPr spc="-150" dirty="0"/>
              <a:t>endividamento;</a:t>
            </a:r>
          </a:p>
          <a:p>
            <a:pPr marL="1114425">
              <a:lnSpc>
                <a:spcPct val="100000"/>
              </a:lnSpc>
              <a:spcBef>
                <a:spcPts val="2040"/>
              </a:spcBef>
            </a:pPr>
            <a:r>
              <a:rPr spc="-220" dirty="0"/>
              <a:t>Segurança</a:t>
            </a:r>
            <a:r>
              <a:rPr spc="-450" dirty="0"/>
              <a:t> </a:t>
            </a:r>
            <a:r>
              <a:rPr dirty="0"/>
              <a:t>e</a:t>
            </a:r>
            <a:r>
              <a:rPr spc="-450" dirty="0"/>
              <a:t> </a:t>
            </a:r>
            <a:r>
              <a:rPr spc="-229" dirty="0"/>
              <a:t>transparência</a:t>
            </a:r>
            <a:r>
              <a:rPr spc="-445" dirty="0"/>
              <a:t> </a:t>
            </a:r>
            <a:r>
              <a:rPr spc="-120" dirty="0"/>
              <a:t>do</a:t>
            </a:r>
            <a:r>
              <a:rPr spc="-450" dirty="0"/>
              <a:t> </a:t>
            </a:r>
            <a:r>
              <a:rPr spc="-210" dirty="0"/>
              <a:t>início</a:t>
            </a:r>
            <a:r>
              <a:rPr spc="-445" dirty="0"/>
              <a:t> </a:t>
            </a:r>
            <a:r>
              <a:rPr spc="-120" dirty="0"/>
              <a:t>ao</a:t>
            </a:r>
            <a:r>
              <a:rPr spc="-450" dirty="0"/>
              <a:t> </a:t>
            </a:r>
            <a:r>
              <a:rPr spc="-20" dirty="0"/>
              <a:t>fim.</a:t>
            </a: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1383" y="5043418"/>
            <a:ext cx="190499" cy="1904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1383" y="5957818"/>
            <a:ext cx="190499" cy="19049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1383" y="6872218"/>
            <a:ext cx="190499" cy="19049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571833" y="2088449"/>
            <a:ext cx="9785350" cy="8197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200" spc="310" dirty="0"/>
              <a:t>Benefícios</a:t>
            </a:r>
            <a:r>
              <a:rPr sz="5200" spc="-280" dirty="0"/>
              <a:t> </a:t>
            </a:r>
            <a:r>
              <a:rPr sz="5200" spc="380" dirty="0"/>
              <a:t>para</a:t>
            </a:r>
            <a:r>
              <a:rPr sz="5200" spc="-270" dirty="0"/>
              <a:t> </a:t>
            </a:r>
            <a:r>
              <a:rPr sz="5200" spc="425" dirty="0"/>
              <a:t>os</a:t>
            </a:r>
            <a:r>
              <a:rPr sz="5200" spc="-265" dirty="0"/>
              <a:t> </a:t>
            </a:r>
            <a:r>
              <a:rPr sz="5200" spc="330" dirty="0"/>
              <a:t>segurados</a:t>
            </a:r>
            <a:endParaRPr sz="5200"/>
          </a:p>
        </p:txBody>
      </p:sp>
    </p:spTree>
    <p:extLst>
      <p:ext uri="{BB962C8B-B14F-4D97-AF65-F5344CB8AC3E}">
        <p14:creationId xmlns:p14="http://schemas.microsoft.com/office/powerpoint/2010/main" val="2459160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457135" y="0"/>
            <a:ext cx="2869565" cy="10325100"/>
            <a:chOff x="15457135" y="0"/>
            <a:chExt cx="2869565" cy="10325100"/>
          </a:xfrm>
        </p:grpSpPr>
        <p:sp>
          <p:nvSpPr>
            <p:cNvPr id="3" name="object 3"/>
            <p:cNvSpPr/>
            <p:nvPr/>
          </p:nvSpPr>
          <p:spPr>
            <a:xfrm>
              <a:off x="15457135" y="0"/>
              <a:ext cx="2831465" cy="10287000"/>
            </a:xfrm>
            <a:custGeom>
              <a:avLst/>
              <a:gdLst/>
              <a:ahLst/>
              <a:cxnLst/>
              <a:rect l="l" t="t" r="r" b="b"/>
              <a:pathLst>
                <a:path w="2831465" h="10287000">
                  <a:moveTo>
                    <a:pt x="0" y="10286999"/>
                  </a:moveTo>
                  <a:lnTo>
                    <a:pt x="1691153" y="0"/>
                  </a:lnTo>
                  <a:lnTo>
                    <a:pt x="2830865" y="0"/>
                  </a:lnTo>
                  <a:lnTo>
                    <a:pt x="2830865" y="10286999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FFB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446277" y="4755061"/>
              <a:ext cx="1842135" cy="1710689"/>
            </a:xfrm>
            <a:custGeom>
              <a:avLst/>
              <a:gdLst/>
              <a:ahLst/>
              <a:cxnLst/>
              <a:rect l="l" t="t" r="r" b="b"/>
              <a:pathLst>
                <a:path w="1842134" h="1710689">
                  <a:moveTo>
                    <a:pt x="1841721" y="1710672"/>
                  </a:moveTo>
                  <a:lnTo>
                    <a:pt x="0" y="789994"/>
                  </a:lnTo>
                  <a:lnTo>
                    <a:pt x="1841721" y="0"/>
                  </a:lnTo>
                  <a:lnTo>
                    <a:pt x="1841721" y="1710672"/>
                  </a:lnTo>
                  <a:close/>
                </a:path>
              </a:pathLst>
            </a:custGeom>
            <a:solidFill>
              <a:srgbClr val="527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526011" y="6187847"/>
              <a:ext cx="1762125" cy="4099560"/>
            </a:xfrm>
            <a:custGeom>
              <a:avLst/>
              <a:gdLst/>
              <a:ahLst/>
              <a:cxnLst/>
              <a:rect l="l" t="t" r="r" b="b"/>
              <a:pathLst>
                <a:path w="1762125" h="4099559">
                  <a:moveTo>
                    <a:pt x="371211" y="4099152"/>
                  </a:moveTo>
                  <a:lnTo>
                    <a:pt x="0" y="0"/>
                  </a:lnTo>
                  <a:lnTo>
                    <a:pt x="1761997" y="888857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562534" y="4418408"/>
            <a:ext cx="1589405" cy="44958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5"/>
              </a:spcBef>
            </a:pPr>
            <a:r>
              <a:rPr sz="2600" spc="-165" dirty="0">
                <a:solidFill>
                  <a:srgbClr val="01253C"/>
                </a:solidFill>
                <a:latin typeface="Arial Black"/>
                <a:cs typeface="Arial Black"/>
              </a:rPr>
              <a:t>Categoria</a:t>
            </a:r>
            <a:endParaRPr sz="26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44720" y="4189808"/>
            <a:ext cx="2442210" cy="91630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5"/>
              </a:spcBef>
            </a:pPr>
            <a:r>
              <a:rPr sz="2600" spc="-114" dirty="0">
                <a:solidFill>
                  <a:srgbClr val="01253C"/>
                </a:solidFill>
                <a:latin typeface="Arial Black"/>
                <a:cs typeface="Arial Black"/>
              </a:rPr>
              <a:t>Quantidade</a:t>
            </a:r>
            <a:r>
              <a:rPr sz="2600" spc="-135" dirty="0">
                <a:solidFill>
                  <a:srgbClr val="01253C"/>
                </a:solidFill>
                <a:latin typeface="Arial Black"/>
                <a:cs typeface="Arial Black"/>
              </a:rPr>
              <a:t> </a:t>
            </a:r>
            <a:r>
              <a:rPr sz="2600" spc="-110" dirty="0">
                <a:solidFill>
                  <a:srgbClr val="01253C"/>
                </a:solidFill>
                <a:latin typeface="Arial Black"/>
                <a:cs typeface="Arial Black"/>
              </a:rPr>
              <a:t>de</a:t>
            </a:r>
            <a:endParaRPr sz="26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55"/>
              </a:spcBef>
            </a:pPr>
            <a:r>
              <a:rPr sz="2600" spc="-30" dirty="0">
                <a:solidFill>
                  <a:srgbClr val="01253C"/>
                </a:solidFill>
                <a:latin typeface="Arial Black"/>
                <a:cs typeface="Arial Black"/>
              </a:rPr>
              <a:t>Contratos</a:t>
            </a:r>
            <a:endParaRPr sz="26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77446" y="4189808"/>
            <a:ext cx="1793875" cy="91630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5"/>
              </a:spcBef>
            </a:pPr>
            <a:r>
              <a:rPr sz="2600" spc="-150" dirty="0">
                <a:solidFill>
                  <a:srgbClr val="01253C"/>
                </a:solidFill>
                <a:latin typeface="Arial Black"/>
                <a:cs typeface="Arial Black"/>
              </a:rPr>
              <a:t>Valor</a:t>
            </a:r>
            <a:r>
              <a:rPr sz="2600" spc="-180" dirty="0">
                <a:solidFill>
                  <a:srgbClr val="01253C"/>
                </a:solidFill>
                <a:latin typeface="Arial Black"/>
                <a:cs typeface="Arial Black"/>
              </a:rPr>
              <a:t> </a:t>
            </a:r>
            <a:r>
              <a:rPr sz="2600" spc="-155" dirty="0">
                <a:solidFill>
                  <a:srgbClr val="01253C"/>
                </a:solidFill>
                <a:latin typeface="Arial Black"/>
                <a:cs typeface="Arial Black"/>
              </a:rPr>
              <a:t>Total</a:t>
            </a:r>
            <a:endParaRPr sz="2600">
              <a:latin typeface="Arial Black"/>
              <a:cs typeface="Arial Black"/>
            </a:endParaRPr>
          </a:p>
          <a:p>
            <a:pPr marL="36830">
              <a:lnSpc>
                <a:spcPct val="100000"/>
              </a:lnSpc>
              <a:spcBef>
                <a:spcPts val="555"/>
              </a:spcBef>
            </a:pPr>
            <a:r>
              <a:rPr sz="2600" spc="-150" dirty="0">
                <a:solidFill>
                  <a:srgbClr val="01253C"/>
                </a:solidFill>
                <a:latin typeface="Arial Black"/>
                <a:cs typeface="Arial Black"/>
              </a:rPr>
              <a:t>Concedido</a:t>
            </a:r>
            <a:endParaRPr sz="26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434802" y="4189808"/>
            <a:ext cx="2799130" cy="89960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5"/>
              </a:spcBef>
            </a:pPr>
            <a:r>
              <a:rPr sz="2600" spc="-135" dirty="0">
                <a:solidFill>
                  <a:srgbClr val="01253C"/>
                </a:solidFill>
                <a:latin typeface="Arial Black"/>
                <a:cs typeface="Arial Black"/>
              </a:rPr>
              <a:t>Rentabilidade</a:t>
            </a:r>
            <a:endParaRPr sz="2600" dirty="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55"/>
              </a:spcBef>
            </a:pPr>
            <a:r>
              <a:rPr sz="2600" spc="-10" dirty="0">
                <a:solidFill>
                  <a:srgbClr val="01253C"/>
                </a:solidFill>
                <a:latin typeface="Arial Black"/>
                <a:cs typeface="Arial Black"/>
              </a:rPr>
              <a:t>Mensal</a:t>
            </a:r>
            <a:r>
              <a:rPr lang="pt-BR" sz="2600" spc="-10" dirty="0">
                <a:solidFill>
                  <a:srgbClr val="01253C"/>
                </a:solidFill>
                <a:latin typeface="Arial Black"/>
                <a:cs typeface="Arial Black"/>
              </a:rPr>
              <a:t> líquida</a:t>
            </a:r>
            <a:endParaRPr sz="2600" dirty="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29097" y="5570933"/>
            <a:ext cx="2646045" cy="44958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5"/>
              </a:spcBef>
            </a:pPr>
            <a:r>
              <a:rPr sz="2600" spc="-40" dirty="0">
                <a:solidFill>
                  <a:srgbClr val="01253C"/>
                </a:solidFill>
                <a:latin typeface="Lucida Sans Unicode"/>
                <a:cs typeface="Lucida Sans Unicode"/>
              </a:rPr>
              <a:t>Servidores</a:t>
            </a:r>
            <a:r>
              <a:rPr sz="2600" spc="-130" dirty="0">
                <a:solidFill>
                  <a:srgbClr val="01253C"/>
                </a:solidFill>
                <a:latin typeface="Lucida Sans Unicode"/>
                <a:cs typeface="Lucida Sans Unicode"/>
              </a:rPr>
              <a:t> </a:t>
            </a:r>
            <a:r>
              <a:rPr sz="2600" spc="-75" dirty="0">
                <a:solidFill>
                  <a:srgbClr val="01253C"/>
                </a:solidFill>
                <a:latin typeface="Lucida Sans Unicode"/>
                <a:cs typeface="Lucida Sans Unicode"/>
              </a:rPr>
              <a:t>Ativos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76843" y="5570933"/>
            <a:ext cx="377825" cy="422552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5"/>
              </a:spcBef>
            </a:pPr>
            <a:r>
              <a:rPr lang="pt-BR" sz="2600" spc="-195" dirty="0">
                <a:solidFill>
                  <a:srgbClr val="01253C"/>
                </a:solidFill>
                <a:latin typeface="Lucida Sans Unicode"/>
                <a:cs typeface="Lucida Sans Unicode"/>
              </a:rPr>
              <a:t>66</a:t>
            </a:r>
            <a:endParaRPr sz="2600" dirty="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38440" y="5570933"/>
            <a:ext cx="2339629" cy="422552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5"/>
              </a:spcBef>
            </a:pPr>
            <a:r>
              <a:rPr sz="2600" spc="-165" dirty="0">
                <a:solidFill>
                  <a:srgbClr val="01253C"/>
                </a:solidFill>
                <a:latin typeface="Lucida Sans Unicode"/>
                <a:cs typeface="Lucida Sans Unicode"/>
              </a:rPr>
              <a:t>R$</a:t>
            </a:r>
            <a:r>
              <a:rPr lang="pt-BR" sz="2600" spc="-165" dirty="0">
                <a:solidFill>
                  <a:srgbClr val="01253C"/>
                </a:solidFill>
                <a:latin typeface="Lucida Sans Unicode"/>
                <a:cs typeface="Lucida Sans Unicode"/>
              </a:rPr>
              <a:t> </a:t>
            </a:r>
            <a:r>
              <a:rPr sz="2600" spc="-165" dirty="0">
                <a:solidFill>
                  <a:srgbClr val="01253C"/>
                </a:solidFill>
                <a:latin typeface="Lucida Sans Unicode"/>
                <a:cs typeface="Lucida Sans Unicode"/>
              </a:rPr>
              <a:t>4</a:t>
            </a:r>
            <a:r>
              <a:rPr lang="pt-BR" sz="2600" spc="-165" dirty="0">
                <a:solidFill>
                  <a:srgbClr val="01253C"/>
                </a:solidFill>
                <a:latin typeface="Lucida Sans Unicode"/>
                <a:cs typeface="Lucida Sans Unicode"/>
              </a:rPr>
              <a:t>87.834,38</a:t>
            </a:r>
            <a:endParaRPr sz="2600" dirty="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29097" y="6494858"/>
            <a:ext cx="2286635" cy="91630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5"/>
              </a:spcBef>
            </a:pPr>
            <a:r>
              <a:rPr sz="2600" spc="-60" dirty="0">
                <a:solidFill>
                  <a:srgbClr val="01253C"/>
                </a:solidFill>
                <a:latin typeface="Lucida Sans Unicode"/>
                <a:cs typeface="Lucida Sans Unicode"/>
              </a:rPr>
              <a:t>Aposentados</a:t>
            </a:r>
            <a:r>
              <a:rPr sz="2600" spc="-145" dirty="0">
                <a:solidFill>
                  <a:srgbClr val="01253C"/>
                </a:solidFill>
                <a:latin typeface="Lucida Sans Unicode"/>
                <a:cs typeface="Lucida Sans Unicode"/>
              </a:rPr>
              <a:t> </a:t>
            </a:r>
            <a:r>
              <a:rPr sz="2600" spc="-50" dirty="0">
                <a:solidFill>
                  <a:srgbClr val="01253C"/>
                </a:solidFill>
                <a:latin typeface="Lucida Sans Unicode"/>
                <a:cs typeface="Lucida Sans Unicode"/>
              </a:rPr>
              <a:t>e</a:t>
            </a:r>
            <a:endParaRPr sz="26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sz="2600" spc="-10" dirty="0">
                <a:solidFill>
                  <a:srgbClr val="01253C"/>
                </a:solidFill>
                <a:latin typeface="Lucida Sans Unicode"/>
                <a:cs typeface="Lucida Sans Unicode"/>
              </a:rPr>
              <a:t>Pensionistas</a:t>
            </a:r>
            <a:endParaRPr sz="2600" dirty="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76843" y="6723459"/>
            <a:ext cx="377825" cy="422552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5"/>
              </a:spcBef>
            </a:pPr>
            <a:r>
              <a:rPr lang="pt-BR" sz="2600" spc="-195" dirty="0">
                <a:solidFill>
                  <a:srgbClr val="01253C"/>
                </a:solidFill>
                <a:latin typeface="Lucida Sans Unicode"/>
                <a:cs typeface="Lucida Sans Unicode"/>
              </a:rPr>
              <a:t>51</a:t>
            </a:r>
            <a:endParaRPr sz="2600" dirty="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83178" y="6723459"/>
            <a:ext cx="2286635" cy="422552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5"/>
              </a:spcBef>
            </a:pPr>
            <a:r>
              <a:rPr sz="2600" spc="-165" dirty="0">
                <a:solidFill>
                  <a:srgbClr val="01253C"/>
                </a:solidFill>
                <a:latin typeface="Lucida Sans Unicode"/>
                <a:cs typeface="Lucida Sans Unicode"/>
              </a:rPr>
              <a:t>R$</a:t>
            </a:r>
            <a:r>
              <a:rPr lang="pt-BR" sz="2600" spc="-165" dirty="0">
                <a:solidFill>
                  <a:srgbClr val="01253C"/>
                </a:solidFill>
                <a:latin typeface="Lucida Sans Unicode"/>
                <a:cs typeface="Lucida Sans Unicode"/>
              </a:rPr>
              <a:t> </a:t>
            </a:r>
            <a:r>
              <a:rPr sz="2600" spc="-165" dirty="0">
                <a:solidFill>
                  <a:srgbClr val="01253C"/>
                </a:solidFill>
                <a:latin typeface="Lucida Sans Unicode"/>
                <a:cs typeface="Lucida Sans Unicode"/>
              </a:rPr>
              <a:t>5</a:t>
            </a:r>
            <a:r>
              <a:rPr lang="pt-BR" sz="2600" spc="-165" dirty="0">
                <a:solidFill>
                  <a:srgbClr val="01253C"/>
                </a:solidFill>
                <a:latin typeface="Lucida Sans Unicode"/>
                <a:cs typeface="Lucida Sans Unicode"/>
              </a:rPr>
              <a:t>75.248,00</a:t>
            </a:r>
            <a:endParaRPr sz="2600" dirty="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29097" y="7688268"/>
            <a:ext cx="968375" cy="51943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4"/>
              </a:spcBef>
            </a:pPr>
            <a:r>
              <a:rPr sz="3000" spc="-185" dirty="0">
                <a:solidFill>
                  <a:srgbClr val="01253C"/>
                </a:solidFill>
                <a:latin typeface="Arial Black"/>
                <a:cs typeface="Arial Black"/>
              </a:rPr>
              <a:t>Total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39475" y="7688268"/>
            <a:ext cx="652780" cy="487953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4"/>
              </a:spcBef>
            </a:pPr>
            <a:r>
              <a:rPr sz="3000" spc="-325" dirty="0">
                <a:solidFill>
                  <a:srgbClr val="01253C"/>
                </a:solidFill>
                <a:latin typeface="Arial Black"/>
                <a:cs typeface="Arial Black"/>
              </a:rPr>
              <a:t>1</a:t>
            </a:r>
            <a:r>
              <a:rPr lang="pt-BR" sz="3000" spc="-325" dirty="0">
                <a:solidFill>
                  <a:srgbClr val="01253C"/>
                </a:solidFill>
                <a:latin typeface="Arial Black"/>
                <a:cs typeface="Arial Black"/>
              </a:rPr>
              <a:t>17</a:t>
            </a:r>
            <a:endParaRPr sz="3000" dirty="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213136" y="7688268"/>
            <a:ext cx="2978863" cy="487953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4"/>
              </a:spcBef>
            </a:pPr>
            <a:r>
              <a:rPr sz="3000" spc="-290" dirty="0">
                <a:solidFill>
                  <a:srgbClr val="01253C"/>
                </a:solidFill>
                <a:latin typeface="Arial Black"/>
                <a:cs typeface="Arial Black"/>
              </a:rPr>
              <a:t>R$</a:t>
            </a:r>
            <a:r>
              <a:rPr lang="pt-BR" sz="3000" spc="-290" dirty="0">
                <a:solidFill>
                  <a:srgbClr val="01253C"/>
                </a:solidFill>
                <a:latin typeface="Arial Black"/>
                <a:cs typeface="Arial Black"/>
              </a:rPr>
              <a:t> 1.063.082,38</a:t>
            </a:r>
            <a:endParaRPr sz="3000" dirty="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029668" y="7688268"/>
            <a:ext cx="1106170" cy="487953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4"/>
              </a:spcBef>
            </a:pPr>
            <a:r>
              <a:rPr sz="3000" spc="-270" dirty="0">
                <a:solidFill>
                  <a:srgbClr val="01253C"/>
                </a:solidFill>
                <a:latin typeface="Arial Black"/>
                <a:cs typeface="Arial Black"/>
              </a:rPr>
              <a:t>1,1</a:t>
            </a:r>
            <a:r>
              <a:rPr lang="pt-BR" sz="3000" spc="-270" dirty="0">
                <a:solidFill>
                  <a:srgbClr val="01253C"/>
                </a:solidFill>
                <a:latin typeface="Arial Black"/>
                <a:cs typeface="Arial Black"/>
              </a:rPr>
              <a:t>7</a:t>
            </a:r>
            <a:r>
              <a:rPr sz="3000" spc="-270" dirty="0">
                <a:solidFill>
                  <a:srgbClr val="01253C"/>
                </a:solidFill>
                <a:latin typeface="Arial Black"/>
                <a:cs typeface="Arial Black"/>
              </a:rPr>
              <a:t>%</a:t>
            </a:r>
            <a:endParaRPr sz="3000" dirty="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96915" y="8542984"/>
            <a:ext cx="2674620" cy="72391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105" dirty="0">
                <a:solidFill>
                  <a:srgbClr val="01253C"/>
                </a:solidFill>
                <a:latin typeface="Arial MT"/>
                <a:cs typeface="Arial MT"/>
              </a:rPr>
              <a:t>Fonte:</a:t>
            </a:r>
            <a:r>
              <a:rPr sz="2300" spc="24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sz="2300" spc="85" dirty="0">
                <a:solidFill>
                  <a:srgbClr val="01253C"/>
                </a:solidFill>
                <a:latin typeface="Arial MT"/>
                <a:cs typeface="Arial MT"/>
              </a:rPr>
              <a:t>DAIR</a:t>
            </a:r>
            <a:r>
              <a:rPr sz="2300" spc="245" dirty="0">
                <a:solidFill>
                  <a:srgbClr val="01253C"/>
                </a:solidFill>
                <a:latin typeface="Arial MT"/>
                <a:cs typeface="Arial MT"/>
              </a:rPr>
              <a:t> </a:t>
            </a:r>
            <a:r>
              <a:rPr lang="pt-BR" sz="2300" spc="80" dirty="0">
                <a:solidFill>
                  <a:srgbClr val="01253C"/>
                </a:solidFill>
                <a:latin typeface="Arial MT"/>
                <a:cs typeface="Arial MT"/>
              </a:rPr>
              <a:t>Agosto/25</a:t>
            </a:r>
            <a:endParaRPr sz="2300" dirty="0">
              <a:latin typeface="Arial MT"/>
              <a:cs typeface="Arial MT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640197" y="2238561"/>
            <a:ext cx="13041630" cy="8197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200" spc="315" dirty="0"/>
              <a:t>Resumo</a:t>
            </a:r>
            <a:r>
              <a:rPr sz="5200" spc="-275" dirty="0"/>
              <a:t> </a:t>
            </a:r>
            <a:r>
              <a:rPr sz="5200" spc="380" dirty="0"/>
              <a:t>dos</a:t>
            </a:r>
            <a:r>
              <a:rPr sz="5200" spc="-270" dirty="0"/>
              <a:t> </a:t>
            </a:r>
            <a:r>
              <a:rPr sz="5200" spc="360" dirty="0"/>
              <a:t>Empréstimos</a:t>
            </a:r>
            <a:r>
              <a:rPr sz="5200" spc="-270" dirty="0"/>
              <a:t> </a:t>
            </a:r>
            <a:r>
              <a:rPr sz="5200" spc="275" dirty="0"/>
              <a:t>Consignados</a:t>
            </a:r>
            <a:endParaRPr sz="5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7924800" y="1790700"/>
            <a:ext cx="3228340" cy="8197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200" spc="240" dirty="0"/>
              <a:t>Obrigado!</a:t>
            </a:r>
            <a:endParaRPr sz="5200" dirty="0"/>
          </a:p>
        </p:txBody>
      </p:sp>
      <p:sp>
        <p:nvSpPr>
          <p:cNvPr id="3" name="object 3"/>
          <p:cNvSpPr txBox="1"/>
          <p:nvPr/>
        </p:nvSpPr>
        <p:spPr>
          <a:xfrm>
            <a:off x="8914073" y="3492953"/>
            <a:ext cx="2943860" cy="885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650" b="1" spc="-285" dirty="0">
                <a:solidFill>
                  <a:srgbClr val="01253C"/>
                </a:solidFill>
                <a:latin typeface="Arial"/>
                <a:cs typeface="Arial"/>
              </a:rPr>
              <a:t>PREVISA</a:t>
            </a:r>
            <a:endParaRPr sz="565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200" y="3467100"/>
            <a:ext cx="885824" cy="895349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5181600" y="5905500"/>
            <a:ext cx="11201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spc="240" dirty="0">
                <a:latin typeface="Arial MT"/>
              </a:rPr>
              <a:t>MARCUS EVANDRO GIAROLA</a:t>
            </a:r>
          </a:p>
          <a:p>
            <a:pPr algn="ctr"/>
            <a:r>
              <a:rPr lang="pt-BR" sz="4800" spc="240" dirty="0">
                <a:latin typeface="Arial MT"/>
              </a:rPr>
              <a:t>Diretor-Presidente</a:t>
            </a:r>
          </a:p>
          <a:p>
            <a:pPr algn="ctr"/>
            <a:r>
              <a:rPr lang="pt-BR" sz="4800" dirty="0">
                <a:latin typeface="Arial MT"/>
              </a:rPr>
              <a:t>044-3234-8707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928</Words>
  <Application>Microsoft Office PowerPoint</Application>
  <PresentationFormat>Personalizar</PresentationFormat>
  <Paragraphs>119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Arial MT</vt:lpstr>
      <vt:lpstr>Lucida Sans Unicode</vt:lpstr>
      <vt:lpstr>Verdana</vt:lpstr>
      <vt:lpstr>Office Theme</vt:lpstr>
      <vt:lpstr>O EMPRÉSTIMO CONSIGNADO COMO NOVA FORMA DE CUSTEIO</vt:lpstr>
      <vt:lpstr>Dispositivo Legal</vt:lpstr>
      <vt:lpstr>Dispositivo Legal</vt:lpstr>
      <vt:lpstr>Dispositivo Legal</vt:lpstr>
      <vt:lpstr>Somos referência nacional!</vt:lpstr>
      <vt:lpstr>Apresentação do PowerPoint</vt:lpstr>
      <vt:lpstr>FORMA DE CONTRATAÇÃO</vt:lpstr>
      <vt:lpstr>EXECUÇÃO DO CONTRATO</vt:lpstr>
      <vt:lpstr>POLÍTICA DE CRÉDITO INICIAL</vt:lpstr>
      <vt:lpstr>POLÍTICA DE CRÉDITO 2025</vt:lpstr>
      <vt:lpstr>GARANTIAS</vt:lpstr>
      <vt:lpstr>Quais as garantias?</vt:lpstr>
      <vt:lpstr>Benefícios para a PREVISA</vt:lpstr>
      <vt:lpstr>Benefícios para os segurados</vt:lpstr>
      <vt:lpstr>Resumo dos Empréstimos Consignados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Regime de Compensação Previdenciária – COMPREV</dc:title>
  <dc:creator>Bruna Malta</dc:creator>
  <cp:keywords>DAGr2Ptd8b4,BAGgha99aLY,0</cp:keywords>
  <cp:lastModifiedBy>ADIMPMS ADIMPMS</cp:lastModifiedBy>
  <cp:revision>9</cp:revision>
  <dcterms:created xsi:type="dcterms:W3CDTF">2025-09-16T01:22:16Z</dcterms:created>
  <dcterms:modified xsi:type="dcterms:W3CDTF">2025-09-18T19:59:46Z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2025-08-19T00:00:00Z</vt:filetime>
  </property>
  <property fmtid="{D5CDD505-2E9C-101B-9397-08002B2CF9AE}" pid="3" name="Creator">
    <vt:lpwstr>Canva</vt:lpwstr>
  </property>
  <property fmtid="{D5CDD505-2E9C-101B-9397-08002B2CF9AE}" pid="4" name="LastSaved">
    <vt:filetime>2025-09-16T00:00:00Z</vt:filetime>
  </property>
  <property fmtid="{D5CDD505-2E9C-101B-9397-08002B2CF9AE}" pid="5" name="Producer">
    <vt:lpwstr>Canva</vt:lpwstr>
  </property>
</Properties>
</file>