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28"/>
  </p:notesMasterIdLst>
  <p:sldIdLst>
    <p:sldId id="1356" r:id="rId5"/>
    <p:sldId id="1386" r:id="rId6"/>
    <p:sldId id="1413" r:id="rId7"/>
    <p:sldId id="1393" r:id="rId8"/>
    <p:sldId id="1390" r:id="rId9"/>
    <p:sldId id="1388" r:id="rId10"/>
    <p:sldId id="1394" r:id="rId11"/>
    <p:sldId id="1400" r:id="rId12"/>
    <p:sldId id="1401" r:id="rId13"/>
    <p:sldId id="1403" r:id="rId14"/>
    <p:sldId id="1395" r:id="rId15"/>
    <p:sldId id="1397" r:id="rId16"/>
    <p:sldId id="1399" r:id="rId17"/>
    <p:sldId id="1398" r:id="rId18"/>
    <p:sldId id="1404" r:id="rId19"/>
    <p:sldId id="1405" r:id="rId20"/>
    <p:sldId id="1406" r:id="rId21"/>
    <p:sldId id="1407" r:id="rId22"/>
    <p:sldId id="1408" r:id="rId23"/>
    <p:sldId id="1409" r:id="rId24"/>
    <p:sldId id="1410" r:id="rId25"/>
    <p:sldId id="1411" r:id="rId26"/>
    <p:sldId id="1412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B3EB8-BAFD-42C5-9E2E-A690DB3D6A3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FC9CC-EC73-4874-A21C-45ECE4DD56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722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FC9CC-EC73-4874-A21C-45ECE4DD567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508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680EE-CDFF-9665-D129-047C0948C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C6D95D2-5C37-9FAD-D321-D91BF2A64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23C4A2E-3C7F-FE52-C3FB-3B3CDBD29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6ABF2B-3B18-AA93-A032-03F52910D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FC9CC-EC73-4874-A21C-45ECE4DD567D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4895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11423-5495-73FF-9323-9FCFDA0F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34AEA1-B27A-1EB4-4ABC-9E321DB77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FF7CAA-F57D-2550-4462-D0013E218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17CB89-0D99-C57C-17E8-4060B7C90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62546-306C-18D2-C8AC-FF2FD81D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69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7350D-4D08-4BE0-5575-E30A34D53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5EC545-8434-4AD2-D82A-A1057F90E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3FE249-D822-E7BA-18E3-E8EBD4114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583175-1BF5-8C1B-9FD8-0F664FAA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E3F3C9-9026-53EF-4D44-9D07EDF6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82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B347E3-6EC3-8B9D-EEBA-E42294CEB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1EE2A0-F129-F7E2-F5C5-752B1DE62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62CF11-F5E6-A444-6A46-BD57AA47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ACB705-AEE7-8519-6E26-5CA13606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907A7E-DF6A-8D94-0734-D46A749B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565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8B0286-3FB8-A121-92B8-5BEDF99C9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BB7EB2-C212-EF81-11DD-5685A904D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63DE91-EE4D-A161-C214-1DC25AB5A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3BFC82-C91C-53E4-BE2E-FB1122308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1BAC05-B9F2-5E05-9F82-CAD179FCA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8FE6A6-3013-118D-AB7A-A9AC8851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12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EFE74-AC42-B0DA-F308-87BC15049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92EF0A-23D2-CD68-4E5A-0AF04F436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95D7F3-C4B2-2BD8-3947-B9EE2D8B8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B7687BA-7C6C-16FF-C6BC-DDAD0E40F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AB2B374-A866-E335-7CFD-1C837A049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E82FFA4-DD16-1506-32AD-2917436A4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CACED57-4A73-CDF9-370F-DF953954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DF6C9CF-A554-AD71-D3F5-C041B95C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42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8AE441-FD80-A6AC-AAF8-DC725263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FC4EDEA-D611-071F-860F-FFF036B95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4D525C5-5AE2-BAFB-12F1-9DC3ECDA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BADF565-2430-C40B-9804-28E56A583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17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B6B2145-CE9E-AEB7-7BE0-C80FB671D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EB4F7A-9921-7A70-A983-C7A4882F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721E0A6-7EDC-3789-2F7A-AC8CA30E9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338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4A762-A719-54BE-1082-30FE245D1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598DDE-678E-0761-1E23-668AD16BD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F39503-8EC5-E30B-EFE9-D0DA4D5E3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A06229-2E11-8F94-81D4-E26D53F85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681346-443E-F5B8-95DD-5B0BACE0E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ED30FB-A3B9-4F23-73B4-D34F084F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94FD7C-835C-482C-C6FD-0A1118E08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939ED5-F83B-BA8A-AEA2-7912488B5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3A2517-D256-0EBE-8428-5158B886F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07A1C3-0966-8A2C-0FF5-2FA405448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686777-2EBC-2FAD-2041-F32B56A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254BA4-632F-BCC3-1EA8-4D4A6C0F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26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A212-FE8E-562A-C306-CF921C650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46C6A70-BC5C-E446-FFF2-7C5C4428D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6B735A-C803-D5A6-5357-9E1F683ED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EAECF2-9851-A353-4E25-9DC99418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F168B8-C7FC-2032-45E8-019993CB5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69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EE5C3D-0D9B-8EFA-13EB-CE0D83545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8FCA11B-EC1D-CE34-37CD-48AD7575F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C8E743-8594-D3C3-C586-2FDC80B5C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872A7E-5ECB-ADF0-56FA-1998BDE3D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43CA12-0C50-A401-67A4-0DB7EE1A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35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45BCDAD-C9A2-169D-4002-A5B413809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45EC43-1B8D-4759-9E5A-79184528B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305846-4D65-2A24-54B0-C9B1E04DC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FF9DC0-8749-4CEC-A996-B6F8BAA57F6D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DA316B-90E7-A4A2-D966-119B890FF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B1934B-C649-2354-5A83-45FD96AAC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1B143-402E-441C-A12C-AFCAE2ED91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284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lio@pauseperin.ad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707926-BE87-FD16-B64C-0EAFD035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379E9D3C-8093-350E-7230-A3392D16B5FA}"/>
              </a:ext>
            </a:extLst>
          </p:cNvPr>
          <p:cNvSpPr/>
          <p:nvPr/>
        </p:nvSpPr>
        <p:spPr>
          <a:xfrm>
            <a:off x="0" y="5585191"/>
            <a:ext cx="12192000" cy="13030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3CA4BE8-4D68-FEBF-284C-9765E2A5313B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984808D-9C76-853A-BB3D-F6C5C6D2B8C4}"/>
              </a:ext>
            </a:extLst>
          </p:cNvPr>
          <p:cNvSpPr txBox="1"/>
          <p:nvPr/>
        </p:nvSpPr>
        <p:spPr>
          <a:xfrm>
            <a:off x="992085" y="2259968"/>
            <a:ext cx="108059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/>
              <a:t>APROVAÇÃO DO ORÇAMENTO DA PREVIDÊNCIA</a:t>
            </a:r>
          </a:p>
          <a:p>
            <a:pPr algn="r"/>
            <a:r>
              <a:rPr lang="pt-BR" sz="2800" b="1" dirty="0"/>
              <a:t>PELAS CÂMARAS MUNICIPAIS</a:t>
            </a:r>
          </a:p>
          <a:p>
            <a:pPr algn="r"/>
            <a:endParaRPr lang="pt-BR" sz="2800" b="1" dirty="0"/>
          </a:p>
          <a:p>
            <a:pPr algn="r"/>
            <a:r>
              <a:rPr lang="pt-BR" sz="2800" dirty="0"/>
              <a:t>Fiscalização e cumprimento da LOA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1FC6C9F-888B-B4ED-223E-EE9B900E0678}"/>
              </a:ext>
            </a:extLst>
          </p:cNvPr>
          <p:cNvSpPr txBox="1"/>
          <p:nvPr/>
        </p:nvSpPr>
        <p:spPr>
          <a:xfrm>
            <a:off x="4940045" y="5800633"/>
            <a:ext cx="694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b="1" dirty="0">
                <a:solidFill>
                  <a:schemeClr val="bg2"/>
                </a:solidFill>
              </a:rPr>
              <a:t>JÚLIO CÉSAR FUCILINI PAUSE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87A23B2-3AE1-3F63-AFA1-4C7A2D412C8D}"/>
              </a:ext>
            </a:extLst>
          </p:cNvPr>
          <p:cNvCxnSpPr>
            <a:cxnSpLocks/>
          </p:cNvCxnSpPr>
          <p:nvPr/>
        </p:nvCxnSpPr>
        <p:spPr>
          <a:xfrm>
            <a:off x="1655805" y="6231269"/>
            <a:ext cx="1014223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17B979A-EEDC-98D3-8ED4-C6A1F26AFDD4}"/>
              </a:ext>
            </a:extLst>
          </p:cNvPr>
          <p:cNvSpPr txBox="1"/>
          <p:nvPr/>
        </p:nvSpPr>
        <p:spPr>
          <a:xfrm>
            <a:off x="4940045" y="6258967"/>
            <a:ext cx="6944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i="1" dirty="0">
                <a:solidFill>
                  <a:schemeClr val="bg2"/>
                </a:solidFill>
              </a:rPr>
              <a:t>Advogado, Diretor e Consultor Jurídico da DPM</a:t>
            </a:r>
          </a:p>
          <a:p>
            <a:pPr algn="r"/>
            <a:r>
              <a:rPr lang="pt-BR" sz="1600" i="1" dirty="0">
                <a:solidFill>
                  <a:schemeClr val="bg2"/>
                </a:solidFill>
              </a:rPr>
              <a:t>Diretor e Professor da DPM EDUCAÇÃO 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CAA5975B-C547-1B6E-335E-63F0C8BC1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44" y="5690517"/>
            <a:ext cx="1081504" cy="10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13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DFF5EA-DB95-1614-5BCD-E6AEC43CC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6C0FBED-BCC1-DFF7-C589-38831DA5948F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99537B4B-4451-B117-6D3F-2808F2D1F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Mapa">
            <a:extLst>
              <a:ext uri="{FF2B5EF4-FFF2-40B4-BE49-F238E27FC236}">
                <a16:creationId xmlns:a16="http://schemas.microsoft.com/office/drawing/2014/main" id="{AF68EAB5-DCB7-50FC-D8FD-3E12F7E46C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01"/>
          <a:stretch/>
        </p:blipFill>
        <p:spPr>
          <a:xfrm>
            <a:off x="4324865" y="551777"/>
            <a:ext cx="7048808" cy="630622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939D635-3A48-0D68-4288-E8E6F5DB1D6F}"/>
              </a:ext>
            </a:extLst>
          </p:cNvPr>
          <p:cNvSpPr txBox="1"/>
          <p:nvPr/>
        </p:nvSpPr>
        <p:spPr>
          <a:xfrm>
            <a:off x="965286" y="2550726"/>
            <a:ext cx="34707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2.132</a:t>
            </a:r>
          </a:p>
          <a:p>
            <a:r>
              <a:rPr lang="pt-BR" sz="3600" dirty="0"/>
              <a:t>RPPS no Brasil</a:t>
            </a:r>
          </a:p>
          <a:p>
            <a:endParaRPr lang="pt-BR" sz="3600" dirty="0"/>
          </a:p>
          <a:p>
            <a:r>
              <a:rPr lang="pt-BR" sz="3600" b="1" dirty="0"/>
              <a:t>52</a:t>
            </a:r>
            <a:r>
              <a:rPr lang="pt-BR" sz="3600" dirty="0"/>
              <a:t> RPPS no MS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F0EF269-9A23-280D-455F-1D92BDC92028}"/>
              </a:ext>
            </a:extLst>
          </p:cNvPr>
          <p:cNvSpPr txBox="1"/>
          <p:nvPr/>
        </p:nvSpPr>
        <p:spPr>
          <a:xfrm>
            <a:off x="10130602" y="6455676"/>
            <a:ext cx="1900760" cy="279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Painel da Reforma</a:t>
            </a:r>
          </a:p>
        </p:txBody>
      </p:sp>
    </p:spTree>
    <p:extLst>
      <p:ext uri="{BB962C8B-B14F-4D97-AF65-F5344CB8AC3E}">
        <p14:creationId xmlns:p14="http://schemas.microsoft.com/office/powerpoint/2010/main" val="65469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9206AB-E8EB-D632-C147-219445143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4604DDB1-F5C2-4EF3-CEA3-0C0965F15740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5FACC7D1-1934-C94B-DA96-073496CB4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F316851-39C0-E1DF-BA16-B99F31FB30E3}"/>
              </a:ext>
            </a:extLst>
          </p:cNvPr>
          <p:cNvSpPr txBox="1"/>
          <p:nvPr/>
        </p:nvSpPr>
        <p:spPr>
          <a:xfrm>
            <a:off x="1088853" y="1720839"/>
            <a:ext cx="36606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Reformados pós EC 103/19:</a:t>
            </a:r>
          </a:p>
          <a:p>
            <a:endParaRPr lang="pt-BR" sz="3600" b="1" dirty="0"/>
          </a:p>
          <a:p>
            <a:r>
              <a:rPr lang="pt-BR" sz="3600" b="1" dirty="0"/>
              <a:t>847</a:t>
            </a:r>
          </a:p>
          <a:p>
            <a:r>
              <a:rPr lang="pt-BR" sz="3600" dirty="0"/>
              <a:t>RPPS no Brasil</a:t>
            </a:r>
          </a:p>
          <a:p>
            <a:endParaRPr lang="pt-BR" sz="3600" dirty="0"/>
          </a:p>
          <a:p>
            <a:r>
              <a:rPr lang="pt-BR" sz="3600" b="1" dirty="0"/>
              <a:t>19</a:t>
            </a:r>
            <a:r>
              <a:rPr lang="pt-BR" sz="3600" dirty="0"/>
              <a:t> RPPS no MS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17739E0-F34A-4BF7-F755-76AB9AC979C8}"/>
              </a:ext>
            </a:extLst>
          </p:cNvPr>
          <p:cNvSpPr txBox="1"/>
          <p:nvPr/>
        </p:nvSpPr>
        <p:spPr>
          <a:xfrm>
            <a:off x="10130602" y="6455676"/>
            <a:ext cx="1900760" cy="279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Painel da Reforma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2335221-A249-5FF7-507B-C1FEC5B6B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908" y="1658550"/>
            <a:ext cx="6299654" cy="384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4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CC11CA-5751-23AD-3D5A-0C02BFB0D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6CA6F72-F87E-2CAD-3718-7BBAF143926A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C1CC0E-A4DE-7FA9-6ADE-47D6C7E193BD}"/>
              </a:ext>
            </a:extLst>
          </p:cNvPr>
          <p:cNvSpPr txBox="1"/>
          <p:nvPr/>
        </p:nvSpPr>
        <p:spPr>
          <a:xfrm>
            <a:off x="4237766" y="2238410"/>
            <a:ext cx="69739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dirty="0"/>
              <a:t>Em dezembro de 2022, a previdência registrava cerca de </a:t>
            </a:r>
            <a:r>
              <a:rPr lang="pt-BR" sz="2600" b="1" dirty="0"/>
              <a:t>37,2 milhões de benefícios ativos</a:t>
            </a:r>
            <a:r>
              <a:rPr lang="pt-BR" sz="2600" dirty="0"/>
              <a:t>.</a:t>
            </a:r>
          </a:p>
          <a:p>
            <a:pPr algn="r"/>
            <a:endParaRPr lang="pt-BR" sz="2600" b="1" dirty="0"/>
          </a:p>
          <a:p>
            <a:pPr algn="r"/>
            <a:r>
              <a:rPr lang="pt-BR" sz="2600" b="1" dirty="0"/>
              <a:t>4,9 milhões </a:t>
            </a:r>
            <a:r>
              <a:rPr lang="pt-BR" sz="2600" dirty="0"/>
              <a:t>nos RPPS e no SPSM.</a:t>
            </a:r>
          </a:p>
          <a:p>
            <a:pPr algn="r"/>
            <a:endParaRPr lang="pt-BR" sz="2600" dirty="0"/>
          </a:p>
          <a:p>
            <a:pPr algn="r"/>
            <a:r>
              <a:rPr lang="pt-BR" sz="2600" b="1" dirty="0"/>
              <a:t>32,3 </a:t>
            </a:r>
            <a:r>
              <a:rPr lang="pt-BR" sz="2600" dirty="0"/>
              <a:t>milhões no RGPS.</a:t>
            </a:r>
          </a:p>
        </p:txBody>
      </p:sp>
      <p:pic>
        <p:nvPicPr>
          <p:cNvPr id="8" name="Gráfico 7" descr="Grupo de pessoas com preenchimento sólido">
            <a:extLst>
              <a:ext uri="{FF2B5EF4-FFF2-40B4-BE49-F238E27FC236}">
                <a16:creationId xmlns:a16="http://schemas.microsoft.com/office/drawing/2014/main" id="{38267CD9-5AD6-3695-6A79-4341128B5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0303" y="2120364"/>
            <a:ext cx="2729082" cy="272908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AA33DA5-1929-EC09-6ED4-34B106B3C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2DB850B-F630-E639-7358-496BAE0D1612}"/>
              </a:ext>
            </a:extLst>
          </p:cNvPr>
          <p:cNvSpPr txBox="1"/>
          <p:nvPr/>
        </p:nvSpPr>
        <p:spPr>
          <a:xfrm>
            <a:off x="10935250" y="6430962"/>
            <a:ext cx="990479" cy="27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Ipea</a:t>
            </a:r>
          </a:p>
        </p:txBody>
      </p:sp>
    </p:spTree>
    <p:extLst>
      <p:ext uri="{BB962C8B-B14F-4D97-AF65-F5344CB8AC3E}">
        <p14:creationId xmlns:p14="http://schemas.microsoft.com/office/powerpoint/2010/main" val="758588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394106-69D8-1076-7272-EB85E8614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4186A8B-2B6E-C68D-AE0C-C1E3D2CFDB31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0CFA60-09FE-BDEA-9B8A-9B76F35150F8}"/>
              </a:ext>
            </a:extLst>
          </p:cNvPr>
          <p:cNvSpPr txBox="1"/>
          <p:nvPr/>
        </p:nvSpPr>
        <p:spPr>
          <a:xfrm>
            <a:off x="4237766" y="1182231"/>
            <a:ext cx="697393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dirty="0"/>
              <a:t>A previdência despendeu cerca de R$ </a:t>
            </a:r>
            <a:r>
              <a:rPr lang="pt-BR" sz="2600" b="1" dirty="0"/>
              <a:t>1,25 trilhão </a:t>
            </a:r>
            <a:r>
              <a:rPr lang="pt-BR" sz="2600" dirty="0"/>
              <a:t>com o pagamento de benefícios em 2022.</a:t>
            </a:r>
          </a:p>
          <a:p>
            <a:pPr algn="r"/>
            <a:endParaRPr lang="pt-BR" sz="2600" dirty="0"/>
          </a:p>
          <a:p>
            <a:pPr algn="r"/>
            <a:r>
              <a:rPr lang="pt-BR" sz="2600" b="1" dirty="0"/>
              <a:t>13,2% do PIB </a:t>
            </a:r>
            <a:r>
              <a:rPr lang="pt-BR" sz="2600" dirty="0"/>
              <a:t>em despesas com benefícios.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O volume de receitas, em contrapartida, foi de </a:t>
            </a:r>
            <a:r>
              <a:rPr lang="pt-BR" sz="2600" b="1" dirty="0"/>
              <a:t>R$ 757,3 bilhões</a:t>
            </a:r>
            <a:r>
              <a:rPr lang="pt-BR" sz="2600" dirty="0"/>
              <a:t>, gerando uma necessidade de financiamento de </a:t>
            </a:r>
            <a:r>
              <a:rPr lang="pt-BR" sz="2600" b="1" dirty="0">
                <a:solidFill>
                  <a:srgbClr val="FF0000"/>
                </a:solidFill>
              </a:rPr>
              <a:t>R$ 497,2 bilhões </a:t>
            </a:r>
            <a:r>
              <a:rPr lang="pt-BR" sz="2600" dirty="0"/>
              <a:t>para o conjunto dos regimes previdenciários considerados.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D149111-FAAB-31E4-51AB-2F55A95B1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áfico 1" descr="Dinheiro com preenchimento sólido">
            <a:extLst>
              <a:ext uri="{FF2B5EF4-FFF2-40B4-BE49-F238E27FC236}">
                <a16:creationId xmlns:a16="http://schemas.microsoft.com/office/drawing/2014/main" id="{B5D1A1E8-2DF7-723E-B0FC-D7A5BC9E5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9221" y="2524232"/>
            <a:ext cx="2106098" cy="210609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1F1EDBF-B8BC-FA8F-D0FC-3B3137B726EF}"/>
              </a:ext>
            </a:extLst>
          </p:cNvPr>
          <p:cNvSpPr txBox="1"/>
          <p:nvPr/>
        </p:nvSpPr>
        <p:spPr>
          <a:xfrm>
            <a:off x="10935250" y="6430962"/>
            <a:ext cx="990479" cy="27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Ipea</a:t>
            </a:r>
          </a:p>
        </p:txBody>
      </p:sp>
    </p:spTree>
    <p:extLst>
      <p:ext uri="{BB962C8B-B14F-4D97-AF65-F5344CB8AC3E}">
        <p14:creationId xmlns:p14="http://schemas.microsoft.com/office/powerpoint/2010/main" val="2277785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97B19-3376-9090-D02C-B9F464DD3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9BF7107-59E5-8949-A9BE-FB0DB7993779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8081FD-2DC4-03E3-9230-6D3E8D66F35C}"/>
              </a:ext>
            </a:extLst>
          </p:cNvPr>
          <p:cNvSpPr txBox="1"/>
          <p:nvPr/>
        </p:nvSpPr>
        <p:spPr>
          <a:xfrm>
            <a:off x="4513735" y="1412395"/>
            <a:ext cx="697393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COMPROMISSO COM A JUSTIÇA SOCIAL E A RESPONSABILIDADE FISCAL</a:t>
            </a:r>
            <a:r>
              <a:rPr lang="pt-BR" sz="2600" dirty="0"/>
              <a:t>.</a:t>
            </a:r>
          </a:p>
          <a:p>
            <a:pPr algn="r"/>
            <a:endParaRPr lang="pt-BR" sz="2600" dirty="0"/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O RPPS é a base da </a:t>
            </a:r>
            <a:r>
              <a:rPr lang="pt-BR" sz="2600" b="1" dirty="0"/>
              <a:t>proteção social dos servidores, </a:t>
            </a:r>
            <a:r>
              <a:rPr lang="pt-BR" sz="2600" dirty="0"/>
              <a:t>deve garantir renda segura na aposentadoria e amparo às famílias. </a:t>
            </a:r>
            <a:endParaRPr lang="pt-BR" sz="2600" b="1" dirty="0"/>
          </a:p>
          <a:p>
            <a:pPr algn="r"/>
            <a:endParaRPr lang="pt-BR" sz="2600" b="1" dirty="0"/>
          </a:p>
          <a:p>
            <a:pPr algn="r"/>
            <a:r>
              <a:rPr lang="pt-BR" sz="2600" dirty="0"/>
              <a:t> Sua manutenção exige </a:t>
            </a:r>
            <a:r>
              <a:rPr lang="pt-BR" sz="2600" b="1" dirty="0"/>
              <a:t>responsabilidade fiscal</a:t>
            </a:r>
            <a:r>
              <a:rPr lang="pt-BR" sz="2600" dirty="0"/>
              <a:t>, pois impacta diretamente o orçamento e o atendimento das </a:t>
            </a:r>
            <a:r>
              <a:rPr lang="pt-BR" sz="2600" b="1" dirty="0"/>
              <a:t>demandas</a:t>
            </a:r>
          </a:p>
          <a:p>
            <a:pPr algn="r"/>
            <a:r>
              <a:rPr lang="pt-BR" sz="2600" b="1" dirty="0"/>
              <a:t>de cada comunidade</a:t>
            </a:r>
            <a:r>
              <a:rPr lang="pt-BR" sz="2600" dirty="0"/>
              <a:t>.</a:t>
            </a:r>
            <a:endParaRPr lang="pt-BR" sz="2600" b="1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607A6CF-BEC0-F1F9-04DD-5CF45CDC1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remium Vector | Support man icon">
            <a:extLst>
              <a:ext uri="{FF2B5EF4-FFF2-40B4-BE49-F238E27FC236}">
                <a16:creationId xmlns:a16="http://schemas.microsoft.com/office/drawing/2014/main" id="{2D997824-CD6A-2243-83A8-6242C0E36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4" y="2014444"/>
            <a:ext cx="3627995" cy="362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67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E03DE-A711-45EC-3E8F-894030DE6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01E1D2D-E512-DB00-27A6-3E20E411343A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7EC569D-86AF-B073-E226-B2AAA6336195}"/>
              </a:ext>
            </a:extLst>
          </p:cNvPr>
          <p:cNvSpPr txBox="1"/>
          <p:nvPr/>
        </p:nvSpPr>
        <p:spPr>
          <a:xfrm>
            <a:off x="4456558" y="1382286"/>
            <a:ext cx="697393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SEM EQUILÍBRIO, NÃO HÁ SUSTENTABILIDADE</a:t>
            </a:r>
            <a:r>
              <a:rPr lang="pt-BR" sz="2600" dirty="0"/>
              <a:t>.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O </a:t>
            </a:r>
            <a:r>
              <a:rPr lang="pt-BR" sz="2600" b="1" dirty="0"/>
              <a:t>caráter contributivo </a:t>
            </a:r>
            <a:r>
              <a:rPr lang="pt-BR" sz="2600" dirty="0"/>
              <a:t>e o </a:t>
            </a:r>
            <a:r>
              <a:rPr lang="pt-BR" sz="2600" b="1" dirty="0"/>
              <a:t>equilíbrio financeiro e atuarial</a:t>
            </a:r>
            <a:r>
              <a:rPr lang="pt-BR" sz="2600" dirty="0"/>
              <a:t>, previstos na Constituição, são condições indispensáveis para a solvência do RPPS.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Ignorá-los significa </a:t>
            </a:r>
            <a:r>
              <a:rPr lang="pt-BR" sz="2600" b="1" dirty="0"/>
              <a:t>transferir custos para o orçamento municipal, comprometer direitos previdenciários</a:t>
            </a:r>
            <a:r>
              <a:rPr lang="pt-BR" sz="2600" dirty="0"/>
              <a:t> e </a:t>
            </a:r>
            <a:r>
              <a:rPr lang="pt-BR" sz="2600" b="1" dirty="0"/>
              <a:t>fragilizar a gestão fiscal</a:t>
            </a:r>
            <a:r>
              <a:rPr lang="pt-BR" sz="2600" dirty="0"/>
              <a:t>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B4ABC1A-FD0E-6ECD-9423-3DE29D7FE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70518192-F003-FFEB-BD23-205D725C7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63" y="2422576"/>
            <a:ext cx="3754995" cy="241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41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8FB1B3-8B58-000A-890F-3EFFC8ABE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B8D2AF8-90F2-3B73-4031-E0DAB98D517B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842414E-D275-746B-EFE2-EB5B59B95228}"/>
              </a:ext>
            </a:extLst>
          </p:cNvPr>
          <p:cNvSpPr txBox="1"/>
          <p:nvPr/>
        </p:nvSpPr>
        <p:spPr>
          <a:xfrm>
            <a:off x="4456558" y="1382286"/>
            <a:ext cx="697393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CONSEQUÊNCIAS DA</a:t>
            </a:r>
          </a:p>
          <a:p>
            <a:pPr algn="r"/>
            <a:r>
              <a:rPr lang="pt-BR" sz="2600" b="1" dirty="0"/>
              <a:t>INADEQUAÇÃO DO RPPS</a:t>
            </a:r>
            <a:r>
              <a:rPr lang="pt-BR" sz="2600" dirty="0"/>
              <a:t>.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O </a:t>
            </a:r>
            <a:r>
              <a:rPr lang="pt-BR" sz="2600" b="1" dirty="0"/>
              <a:t>STF</a:t>
            </a:r>
            <a:r>
              <a:rPr lang="pt-BR" sz="2600" dirty="0"/>
              <a:t> decidiu, no </a:t>
            </a:r>
            <a:r>
              <a:rPr lang="pt-BR" sz="2600" b="1" dirty="0"/>
              <a:t>RE 1007271 (Tema 968)</a:t>
            </a:r>
            <a:r>
              <a:rPr lang="pt-BR" sz="2600" dirty="0"/>
              <a:t>, que </a:t>
            </a:r>
            <a:r>
              <a:rPr lang="pt-BR" sz="2600" b="1" dirty="0"/>
              <a:t>é constitucional a exigência do CRP</a:t>
            </a:r>
            <a:r>
              <a:rPr lang="pt-BR" sz="2600" dirty="0"/>
              <a:t> e as sanções previstas na </a:t>
            </a:r>
            <a:r>
              <a:rPr lang="pt-BR" sz="2600" b="1" dirty="0"/>
              <a:t>Lei nº 9.717/1998</a:t>
            </a:r>
            <a:r>
              <a:rPr lang="pt-BR" sz="2600" dirty="0"/>
              <a:t> para entes federativos que descumprirem as normas gerais dos RPPS.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O STF ressaltou que o CRP é um </a:t>
            </a:r>
            <a:r>
              <a:rPr lang="pt-BR" sz="2600" b="1" dirty="0"/>
              <a:t>instrumento legítimo de fiscalização e de indução</a:t>
            </a:r>
          </a:p>
          <a:p>
            <a:pPr algn="r"/>
            <a:r>
              <a:rPr lang="pt-BR" sz="2600" b="1" dirty="0"/>
              <a:t>à boa gestão.</a:t>
            </a:r>
            <a:endParaRPr lang="pt-BR" sz="26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9147A9D-092C-57D3-8B4A-0A3745059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314DB0B-7BDD-647B-7FF1-EEA96F48B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86" y="2617484"/>
            <a:ext cx="3053790" cy="242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76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2491D4-9D8F-246B-B376-71D461425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9697D34-2C2A-3C3E-4D5B-8FE4D11B8654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FB4F4A-685A-0B27-762A-300DF68EF7E2}"/>
              </a:ext>
            </a:extLst>
          </p:cNvPr>
          <p:cNvSpPr txBox="1"/>
          <p:nvPr/>
        </p:nvSpPr>
        <p:spPr>
          <a:xfrm>
            <a:off x="4505985" y="874453"/>
            <a:ext cx="697393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CONSEQUÊNCIAS DA</a:t>
            </a:r>
          </a:p>
          <a:p>
            <a:pPr algn="r"/>
            <a:r>
              <a:rPr lang="pt-BR" sz="2600" b="1" dirty="0"/>
              <a:t>INADEQUAÇÃO DO RPPS</a:t>
            </a:r>
            <a:r>
              <a:rPr lang="pt-BR" sz="2600" dirty="0"/>
              <a:t>.</a:t>
            </a:r>
          </a:p>
          <a:p>
            <a:pPr algn="r"/>
            <a:endParaRPr lang="pt-BR" sz="2600" dirty="0"/>
          </a:p>
          <a:p>
            <a:pPr algn="r" fontAlgn="base"/>
            <a:r>
              <a:rPr lang="pt-BR" sz="2500" dirty="0"/>
              <a:t>A tese do </a:t>
            </a:r>
            <a:r>
              <a:rPr lang="pt-BR" sz="2500" b="1" dirty="0"/>
              <a:t>Tema 968 </a:t>
            </a:r>
            <a:r>
              <a:rPr lang="pt-BR" sz="2500" dirty="0"/>
              <a:t>admitiu o controle judicial das exigências feitas pela União no exercício da fiscalização dos RPPS, desde que o ente fiscalizado demonstre, </a:t>
            </a:r>
            <a:r>
              <a:rPr lang="pt-BR" sz="2500" b="1" dirty="0"/>
              <a:t>de forma técnica</a:t>
            </a:r>
            <a:r>
              <a:rPr lang="pt-BR" sz="2500" dirty="0"/>
              <a:t>:</a:t>
            </a:r>
          </a:p>
          <a:p>
            <a:pPr algn="r" fontAlgn="base"/>
            <a:endParaRPr lang="pt-BR" sz="2500" dirty="0"/>
          </a:p>
          <a:p>
            <a:pPr algn="r" fontAlgn="base"/>
            <a:r>
              <a:rPr lang="pt-BR" sz="2500" dirty="0"/>
              <a:t> </a:t>
            </a:r>
            <a:r>
              <a:rPr lang="pt-BR" sz="2500" b="1" dirty="0"/>
              <a:t>(i) a inexistência do déficit atuarial apontado</a:t>
            </a:r>
            <a:r>
              <a:rPr lang="pt-BR" sz="2500" dirty="0"/>
              <a:t>; </a:t>
            </a:r>
          </a:p>
          <a:p>
            <a:pPr algn="r" fontAlgn="base"/>
            <a:endParaRPr lang="pt-BR" sz="2500" dirty="0"/>
          </a:p>
          <a:p>
            <a:pPr algn="r" fontAlgn="base"/>
            <a:r>
              <a:rPr lang="pt-BR" sz="2500" b="1" dirty="0"/>
              <a:t>(</a:t>
            </a:r>
            <a:r>
              <a:rPr lang="pt-BR" sz="2500" b="1" dirty="0" err="1"/>
              <a:t>ii</a:t>
            </a:r>
            <a:r>
              <a:rPr lang="pt-BR" sz="2500" b="1" dirty="0"/>
              <a:t>) caso reconheça o desequilíbrio, a impertinência das medidas impostas pela União e a existência de plano alternativo capaz de assegurar, de maneira equivalente, a sustentabilidade do regime</a:t>
            </a:r>
            <a:r>
              <a:rPr lang="pt-BR" sz="2500" dirty="0"/>
              <a:t>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9C72D90-385C-DAED-36E5-88BBB44C8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92438B7-E038-5998-49B8-0CB283FA4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86" y="2617484"/>
            <a:ext cx="3053790" cy="242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38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D08CCC-5214-6DDE-2774-188E9020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75352B5-4F2A-801C-E3C5-3A59A0B66104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D5BC78F-7D7A-966B-90C5-35F7204BEE7F}"/>
              </a:ext>
            </a:extLst>
          </p:cNvPr>
          <p:cNvSpPr txBox="1"/>
          <p:nvPr/>
        </p:nvSpPr>
        <p:spPr>
          <a:xfrm>
            <a:off x="4505985" y="874453"/>
            <a:ext cx="697393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CONSEQUÊNCIAS DA</a:t>
            </a:r>
          </a:p>
          <a:p>
            <a:pPr algn="r"/>
            <a:r>
              <a:rPr lang="pt-BR" sz="2600" b="1" dirty="0"/>
              <a:t>INADEQUAÇÃO DO RPPS</a:t>
            </a:r>
            <a:r>
              <a:rPr lang="pt-BR" sz="2600" dirty="0"/>
              <a:t>.</a:t>
            </a:r>
          </a:p>
          <a:p>
            <a:pPr algn="r"/>
            <a:endParaRPr lang="pt-BR" sz="2600" dirty="0"/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O </a:t>
            </a:r>
            <a:r>
              <a:rPr lang="pt-BR" sz="2600" b="1" dirty="0"/>
              <a:t>ente federativo </a:t>
            </a:r>
            <a:r>
              <a:rPr lang="pt-BR" sz="2600" dirty="0"/>
              <a:t>deve garantir diretamente a totalidade dos riscos cobertos no plano de benefícios, preservando o equilíbrio financeiro e atuarial.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Em caso de desequilíbrio, </a:t>
            </a:r>
            <a:r>
              <a:rPr lang="pt-BR" sz="2600" b="1" dirty="0"/>
              <a:t>é responsável pela cobertura de eventuais insuficiências financeiras</a:t>
            </a:r>
            <a:r>
              <a:rPr lang="pt-BR" sz="2600" dirty="0"/>
              <a:t> (art. 2º, 1º, da Lei Federal 9.717/1998).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B28DE56-8AA0-C283-2ACC-86D31408B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7E2E881-CD12-DB50-1916-747ABB7A7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86" y="2617484"/>
            <a:ext cx="3053790" cy="242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40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25D1B-A646-136D-EA82-91A05B6BB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A01ECA6-1B47-5D92-ACFA-BFF03EA77A3B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E9C7716-404B-BE78-6BC9-6C3B9992417D}"/>
              </a:ext>
            </a:extLst>
          </p:cNvPr>
          <p:cNvSpPr txBox="1"/>
          <p:nvPr/>
        </p:nvSpPr>
        <p:spPr>
          <a:xfrm>
            <a:off x="4456558" y="782121"/>
            <a:ext cx="697393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PAPEL DOS PODERES.</a:t>
            </a:r>
          </a:p>
          <a:p>
            <a:pPr algn="r"/>
            <a:r>
              <a:rPr lang="pt-BR" sz="2600" dirty="0"/>
              <a:t>(STF, RE 1014286 – Tema 942)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“[...] </a:t>
            </a:r>
            <a:r>
              <a:rPr lang="pt-BR" sz="2600" b="1" dirty="0"/>
              <a:t>o equilíbrio atuarial da previdência e a necessidade do seu custeio </a:t>
            </a:r>
            <a:r>
              <a:rPr lang="pt-BR" sz="2600" dirty="0"/>
              <a:t>são imprescindíveis para a sua subsistência de modo a assegurar benefícios dignos a gerações futuras.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O equilíbrio das contas públicas depende da </a:t>
            </a:r>
            <a:r>
              <a:rPr lang="pt-BR" sz="2600" b="1" dirty="0">
                <a:highlight>
                  <a:srgbClr val="FFFF00"/>
                </a:highlight>
              </a:rPr>
              <a:t>atuação conjunta dos três Poderes da República</a:t>
            </a:r>
            <a:r>
              <a:rPr lang="pt-BR" sz="2600" b="1" dirty="0"/>
              <a:t>.</a:t>
            </a:r>
            <a:r>
              <a:rPr lang="pt-BR" sz="2600" dirty="0"/>
              <a:t>”</a:t>
            </a:r>
            <a:endParaRPr lang="pt-BR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2E1CB2B-ED4A-D8CD-8E40-43BCBD847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5AAFCEC-ABA0-3A10-7EFE-5815FA8A3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86" y="1810391"/>
            <a:ext cx="2979386" cy="32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8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5D4005-3E06-755C-E5EB-B22260CCB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DC5F149-297F-7757-B857-251A4094FFC0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159BD6C-8FA3-0950-AB2E-BD46EFBAEAB5}"/>
              </a:ext>
            </a:extLst>
          </p:cNvPr>
          <p:cNvSpPr txBox="1"/>
          <p:nvPr/>
        </p:nvSpPr>
        <p:spPr>
          <a:xfrm>
            <a:off x="4462422" y="877714"/>
            <a:ext cx="697393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PAPEL DOS PODERES.</a:t>
            </a:r>
          </a:p>
          <a:p>
            <a:pPr algn="r"/>
            <a:r>
              <a:rPr lang="pt-BR" sz="2600" dirty="0"/>
              <a:t>(STF, RE 1014286 – Tema 942)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“o </a:t>
            </a:r>
            <a:r>
              <a:rPr lang="pt-BR" sz="2600" b="1" dirty="0"/>
              <a:t>EXECUTIVO deve</a:t>
            </a:r>
          </a:p>
          <a:p>
            <a:pPr algn="r"/>
            <a:r>
              <a:rPr lang="pt-BR" sz="2600" b="1" dirty="0"/>
              <a:t> </a:t>
            </a:r>
          </a:p>
          <a:p>
            <a:pPr algn="r"/>
            <a:r>
              <a:rPr lang="pt-BR" sz="2600" b="1" dirty="0"/>
              <a:t>(i)</a:t>
            </a:r>
            <a:r>
              <a:rPr lang="pt-BR" sz="2600" dirty="0"/>
              <a:t> </a:t>
            </a:r>
            <a:r>
              <a:rPr lang="pt-BR" sz="2600" b="1" dirty="0"/>
              <a:t>organizar a política previdenciária</a:t>
            </a:r>
            <a:r>
              <a:rPr lang="pt-BR" sz="2600" dirty="0"/>
              <a:t>,</a:t>
            </a:r>
          </a:p>
          <a:p>
            <a:pPr algn="r"/>
            <a:r>
              <a:rPr lang="pt-BR" sz="2600" dirty="0"/>
              <a:t> </a:t>
            </a:r>
          </a:p>
          <a:p>
            <a:pPr algn="r"/>
            <a:r>
              <a:rPr lang="pt-BR" sz="2600" b="1" dirty="0"/>
              <a:t>(</a:t>
            </a:r>
            <a:r>
              <a:rPr lang="pt-BR" sz="2600" b="1" dirty="0" err="1"/>
              <a:t>ii</a:t>
            </a:r>
            <a:r>
              <a:rPr lang="pt-BR" sz="2600" b="1" dirty="0"/>
              <a:t>)</a:t>
            </a:r>
            <a:r>
              <a:rPr lang="pt-BR" sz="2600" dirty="0"/>
              <a:t> </a:t>
            </a:r>
            <a:r>
              <a:rPr lang="pt-BR" sz="2600" b="1" dirty="0"/>
              <a:t>imprimir maior eficiência </a:t>
            </a:r>
            <a:r>
              <a:rPr lang="pt-BR" sz="2600" dirty="0"/>
              <a:t>à gestão da Previdência Social e, eventualmente,</a:t>
            </a:r>
          </a:p>
          <a:p>
            <a:pPr algn="r"/>
            <a:r>
              <a:rPr lang="pt-BR" sz="2600" dirty="0"/>
              <a:t> </a:t>
            </a:r>
          </a:p>
          <a:p>
            <a:pPr algn="r"/>
            <a:r>
              <a:rPr lang="pt-BR" sz="2600" b="1" dirty="0"/>
              <a:t>(</a:t>
            </a:r>
            <a:r>
              <a:rPr lang="pt-BR" sz="2600" b="1" dirty="0" err="1"/>
              <a:t>iii</a:t>
            </a:r>
            <a:r>
              <a:rPr lang="pt-BR" sz="2600" b="1" dirty="0"/>
              <a:t>) propor alterações legislativas </a:t>
            </a:r>
            <a:r>
              <a:rPr lang="pt-BR" sz="2600" dirty="0"/>
              <a:t>necessárias para reorganizar as finanças públicas em face de projeções etárias, déficits orçamentários”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C93CC64-EA61-3EEB-7666-E7201BECF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211E357-93E0-B0FD-2474-5AF805CAD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86" y="1810391"/>
            <a:ext cx="2979386" cy="32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4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21525-F12A-4D1F-1253-05AAC9150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71D3E31-A53C-8360-CFA9-C10A20A2375D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BC79F76-98ED-EC15-29F5-D48EB8CBC1AE}"/>
              </a:ext>
            </a:extLst>
          </p:cNvPr>
          <p:cNvSpPr txBox="1"/>
          <p:nvPr/>
        </p:nvSpPr>
        <p:spPr>
          <a:xfrm>
            <a:off x="4462422" y="1346585"/>
            <a:ext cx="697393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PAPEL DOS PODERES.</a:t>
            </a:r>
          </a:p>
          <a:p>
            <a:pPr algn="r"/>
            <a:r>
              <a:rPr lang="pt-BR" sz="2600" dirty="0"/>
              <a:t>(STF, RE 1014286 – Tema 942)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“[...] </a:t>
            </a:r>
            <a:r>
              <a:rPr lang="pt-BR" sz="2600" b="1" dirty="0"/>
              <a:t>ao PODER JUDICIÁRIO</a:t>
            </a:r>
          </a:p>
          <a:p>
            <a:pPr algn="r"/>
            <a:endParaRPr lang="pt-BR" sz="2600" b="1" dirty="0"/>
          </a:p>
          <a:p>
            <a:pPr algn="r"/>
            <a:r>
              <a:rPr lang="pt-BR" sz="2600" dirty="0"/>
              <a:t>cabe a função de </a:t>
            </a:r>
            <a:r>
              <a:rPr lang="pt-BR" sz="2600" b="1" dirty="0"/>
              <a:t>garantir os direitos constitucionalmente assegurados referentes à Seguridade Social</a:t>
            </a:r>
            <a:r>
              <a:rPr lang="pt-BR" sz="2600" dirty="0"/>
              <a:t>, sem olvidar do esforço das instituições político-representativas em </a:t>
            </a:r>
            <a:r>
              <a:rPr lang="pt-BR" sz="2600" b="1" dirty="0"/>
              <a:t>imprimir equilíbrio econômico-financeiro ao sistema como um todo</a:t>
            </a:r>
            <a:r>
              <a:rPr lang="pt-BR" sz="2600" dirty="0"/>
              <a:t>.”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40C2BD2-C884-92FD-984A-A3F59BB34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B5C1EC9-EF28-2DD9-C819-F7D42FA8F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86" y="1810391"/>
            <a:ext cx="2979386" cy="32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5E64FE-F25D-4AFB-0F15-F41F0C5D9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8D79A22-3815-AD8F-4F81-FC9E6A74BC61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BC954C-B432-87C4-90BB-5A3349F5B18C}"/>
              </a:ext>
            </a:extLst>
          </p:cNvPr>
          <p:cNvSpPr txBox="1"/>
          <p:nvPr/>
        </p:nvSpPr>
        <p:spPr>
          <a:xfrm>
            <a:off x="4462422" y="1782395"/>
            <a:ext cx="697393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PAPEL DOS PODERES.</a:t>
            </a:r>
          </a:p>
          <a:p>
            <a:pPr algn="r"/>
            <a:r>
              <a:rPr lang="pt-BR" sz="2600" dirty="0"/>
              <a:t>(STF, RE 1014286)</a:t>
            </a:r>
          </a:p>
          <a:p>
            <a:pPr algn="r"/>
            <a:endParaRPr lang="pt-BR" sz="2600" dirty="0"/>
          </a:p>
          <a:p>
            <a:pPr algn="r"/>
            <a:r>
              <a:rPr lang="pt-BR" sz="2600" dirty="0"/>
              <a:t>“[...] </a:t>
            </a:r>
            <a:r>
              <a:rPr lang="pt-BR" sz="2600" b="1" dirty="0"/>
              <a:t>ao PODER LEGISLATIVO</a:t>
            </a:r>
          </a:p>
          <a:p>
            <a:pPr algn="r"/>
            <a:endParaRPr lang="pt-BR" sz="2600" b="1" dirty="0"/>
          </a:p>
          <a:p>
            <a:pPr algn="r"/>
            <a:r>
              <a:rPr lang="pt-BR" sz="2600" dirty="0"/>
              <a:t>incumbe a tarefa de </a:t>
            </a:r>
            <a:r>
              <a:rPr lang="pt-BR" sz="2600" b="1" dirty="0"/>
              <a:t>discutir com maturidade as propostas legislativas</a:t>
            </a:r>
            <a:r>
              <a:rPr lang="pt-BR" sz="2600" dirty="0"/>
              <a:t> e os </a:t>
            </a:r>
            <a:r>
              <a:rPr lang="pt-BR" sz="2600" b="1" dirty="0"/>
              <a:t>projetos relativos à Previdência Social</a:t>
            </a:r>
            <a:r>
              <a:rPr lang="pt-BR" sz="2600" dirty="0"/>
              <a:t>.”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9F6323D-86E4-BFDB-83B7-FAC7858C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8D3944A-6791-A42D-C178-0DB791D17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86" y="1810391"/>
            <a:ext cx="2979386" cy="32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510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DD3441-92F6-B2FF-6BE8-101F18C9A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D34920C-48A7-029E-2F67-061852B2E805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36058D-3960-4A2B-8DB1-CA6AE73DA372}"/>
              </a:ext>
            </a:extLst>
          </p:cNvPr>
          <p:cNvSpPr txBox="1"/>
          <p:nvPr/>
        </p:nvSpPr>
        <p:spPr>
          <a:xfrm>
            <a:off x="4585990" y="792587"/>
            <a:ext cx="6973931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600" b="1" dirty="0"/>
              <a:t>O PODER LEGISLATIVO E O RPPS.</a:t>
            </a:r>
          </a:p>
          <a:p>
            <a:pPr algn="r"/>
            <a:endParaRPr lang="pt-BR" sz="2800" dirty="0"/>
          </a:p>
          <a:p>
            <a:pPr algn="r"/>
            <a:r>
              <a:rPr lang="pt-BR" sz="2800" b="1" dirty="0"/>
              <a:t>Fiscalizar e legislar.</a:t>
            </a:r>
          </a:p>
          <a:p>
            <a:pPr algn="r"/>
            <a:endParaRPr lang="pt-BR" sz="2800" dirty="0"/>
          </a:p>
          <a:p>
            <a:pPr algn="r"/>
            <a:r>
              <a:rPr lang="pt-BR" sz="2800" dirty="0"/>
              <a:t>São as duas funções constitucionais que fazem do Legislativo um dos </a:t>
            </a:r>
            <a:r>
              <a:rPr lang="pt-BR" sz="2800" b="1" dirty="0"/>
              <a:t>guardiões da sustentabilidade do RPPS</a:t>
            </a:r>
            <a:r>
              <a:rPr lang="pt-BR" sz="2800" dirty="0"/>
              <a:t>.</a:t>
            </a:r>
          </a:p>
          <a:p>
            <a:pPr algn="r"/>
            <a:endParaRPr lang="pt-BR" sz="2800" dirty="0"/>
          </a:p>
          <a:p>
            <a:pPr algn="r"/>
            <a:r>
              <a:rPr lang="pt-BR" sz="2800" b="1" dirty="0"/>
              <a:t>Cada lei aprovada e cada ato fiscalizado influencia</a:t>
            </a:r>
            <a:r>
              <a:rPr lang="pt-BR" sz="2800" dirty="0"/>
              <a:t> diretamente o equilíbrio financeiro e atuarial do regime, a proteção dos servidores e a saúde fiscal do Município.</a:t>
            </a:r>
            <a:endParaRPr lang="pt-BR" sz="2600" b="1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D7A2A2D-5419-5D66-331C-3ADB4A04F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icono de edificio de biblioteca, estilo de esquema 15675458 Vector en ...">
            <a:extLst>
              <a:ext uri="{FF2B5EF4-FFF2-40B4-BE49-F238E27FC236}">
                <a16:creationId xmlns:a16="http://schemas.microsoft.com/office/drawing/2014/main" id="{0437D488-6115-5A75-7D5C-713C919A8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62" y="2354735"/>
            <a:ext cx="2148529" cy="214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798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0C875C-4C27-B217-7FBE-00A728320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F8A81FAA-BD20-104B-C51E-B1276879A677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4CAEBC2-80F8-0E54-E675-096A8BBD4962}"/>
              </a:ext>
            </a:extLst>
          </p:cNvPr>
          <p:cNvSpPr txBox="1"/>
          <p:nvPr/>
        </p:nvSpPr>
        <p:spPr>
          <a:xfrm>
            <a:off x="4548920" y="882149"/>
            <a:ext cx="697393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b="1" dirty="0"/>
              <a:t>O PODER LEGISLATIVO E O RPPS.</a:t>
            </a:r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A compatibilidade orçamentária,</a:t>
            </a:r>
          </a:p>
          <a:p>
            <a:pPr algn="r"/>
            <a:r>
              <a:rPr lang="pt-BR" sz="2500" b="1" dirty="0"/>
              <a:t>financeira e fiscal do RPPS.</a:t>
            </a:r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LDO:</a:t>
            </a:r>
            <a:r>
              <a:rPr lang="pt-BR" sz="2500" dirty="0"/>
              <a:t> o Anexo de Metas Fiscais deve conter avaliação financeira e atuarial do RPPS, orientando a LOA.</a:t>
            </a:r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LOA:</a:t>
            </a:r>
            <a:r>
              <a:rPr lang="pt-BR" sz="2500" dirty="0"/>
              <a:t> deve contemplar dotações suficientes.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Atuário deve apresentar o estudo de viabilidade/compatibilidade </a:t>
            </a:r>
            <a:r>
              <a:rPr lang="pt-BR" sz="2500" b="1" dirty="0"/>
              <a:t>(DVPC)</a:t>
            </a:r>
            <a:r>
              <a:rPr lang="pt-BR" sz="2500" dirty="0"/>
              <a:t>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2C26675-57E9-49BE-5A74-DE1F19F6F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cono de edificio de biblioteca, estilo de esquema 15675458 Vector en ...">
            <a:extLst>
              <a:ext uri="{FF2B5EF4-FFF2-40B4-BE49-F238E27FC236}">
                <a16:creationId xmlns:a16="http://schemas.microsoft.com/office/drawing/2014/main" id="{5E705D3E-7DF2-2FF0-77A9-C2C5F85DF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62" y="2354735"/>
            <a:ext cx="2148529" cy="214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2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324454-4750-BF4D-61D3-514DE4CE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E5F6680-1790-7D33-4AC2-D711C3498B10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C6A0083-AF86-1C28-6B97-3E7BCD80545F}"/>
              </a:ext>
            </a:extLst>
          </p:cNvPr>
          <p:cNvSpPr txBox="1"/>
          <p:nvPr/>
        </p:nvSpPr>
        <p:spPr>
          <a:xfrm>
            <a:off x="4548920" y="882149"/>
            <a:ext cx="697393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b="1" dirty="0"/>
              <a:t>O PODER LEGISLATIVO E O RPPS.</a:t>
            </a:r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A análise de projetos de lei que</a:t>
            </a:r>
          </a:p>
          <a:p>
            <a:pPr algn="r"/>
            <a:r>
              <a:rPr lang="pt-BR" sz="2500" b="1" dirty="0"/>
              <a:t>impactam o RPPS.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- Reajustes;</a:t>
            </a:r>
          </a:p>
          <a:p>
            <a:pPr algn="r"/>
            <a:r>
              <a:rPr lang="pt-BR" sz="2500" dirty="0"/>
              <a:t>- Alterações de carreiras;</a:t>
            </a:r>
          </a:p>
          <a:p>
            <a:pPr algn="r"/>
            <a:r>
              <a:rPr lang="pt-BR" sz="2500" dirty="0"/>
              <a:t>- Contratações por tempo determinado;</a:t>
            </a:r>
          </a:p>
          <a:p>
            <a:pPr algn="r"/>
            <a:r>
              <a:rPr lang="pt-BR" sz="2500" dirty="0"/>
              <a:t>- Alterações de regime de trabalho (ADI 2135).</a:t>
            </a:r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Estimativa do impacto orçamentário e financeiro (</a:t>
            </a:r>
            <a:r>
              <a:rPr lang="pt-BR" sz="2500" b="1" dirty="0" err="1"/>
              <a:t>arts</a:t>
            </a:r>
            <a:r>
              <a:rPr lang="pt-BR" sz="2500" b="1" dirty="0"/>
              <a:t>. 16 e 17 da LC 101/2000).</a:t>
            </a:r>
          </a:p>
          <a:p>
            <a:pPr algn="r"/>
            <a:endParaRPr lang="pt-BR" sz="2500" b="1" dirty="0"/>
          </a:p>
          <a:p>
            <a:pPr algn="r"/>
            <a:r>
              <a:rPr lang="pt-BR" sz="2500" b="1" dirty="0"/>
              <a:t>E o reflexo atuarial?</a:t>
            </a:r>
            <a:endParaRPr lang="pt-BR" sz="25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3ED1F45-0E27-D537-1A54-69CF3559A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cono de edificio de biblioteca, estilo de esquema 15675458 Vector en ...">
            <a:extLst>
              <a:ext uri="{FF2B5EF4-FFF2-40B4-BE49-F238E27FC236}">
                <a16:creationId xmlns:a16="http://schemas.microsoft.com/office/drawing/2014/main" id="{7F7D7EEA-CE5B-B3D0-588B-8E252DA8D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62" y="2354735"/>
            <a:ext cx="2148529" cy="214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444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0285A-DFEF-3548-859C-E338495F2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B9733FB-2589-5F6E-2B68-575BAE383E6B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1748F12-F464-98FC-720D-0B4F1EEB5FC6}"/>
              </a:ext>
            </a:extLst>
          </p:cNvPr>
          <p:cNvSpPr txBox="1"/>
          <p:nvPr/>
        </p:nvSpPr>
        <p:spPr>
          <a:xfrm>
            <a:off x="4487136" y="1271702"/>
            <a:ext cx="697393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b="1" dirty="0"/>
              <a:t>O PODER LEGISLATIVO E O RPPS.</a:t>
            </a:r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A análise de projetos de lei que</a:t>
            </a:r>
          </a:p>
          <a:p>
            <a:pPr algn="r"/>
            <a:r>
              <a:rPr lang="pt-BR" sz="2500" b="1" dirty="0"/>
              <a:t>impactam o RPPS.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- Parcelamentos;</a:t>
            </a:r>
          </a:p>
          <a:p>
            <a:pPr algn="r"/>
            <a:r>
              <a:rPr lang="pt-BR" sz="2500" dirty="0"/>
              <a:t>- Readequação do plano de custeio;</a:t>
            </a:r>
          </a:p>
          <a:p>
            <a:pPr algn="r"/>
            <a:r>
              <a:rPr lang="pt-BR" sz="2500" dirty="0"/>
              <a:t>- </a:t>
            </a:r>
            <a:r>
              <a:rPr lang="pt-BR" sz="2500" dirty="0">
                <a:highlight>
                  <a:srgbClr val="FFFF00"/>
                </a:highlight>
              </a:rPr>
              <a:t>Reforma da Previdência</a:t>
            </a:r>
            <a:r>
              <a:rPr lang="pt-BR" sz="2500" dirty="0"/>
              <a:t>.</a:t>
            </a:r>
          </a:p>
          <a:p>
            <a:pPr algn="r"/>
            <a:endParaRPr lang="pt-BR" sz="2500" dirty="0"/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EC 136/2025, Programa de Regularização Previdenciária.</a:t>
            </a:r>
            <a:endParaRPr lang="pt-BR" sz="25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EF5F8CF-B3C5-6558-75FF-39CE277FC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cono de edificio de biblioteca, estilo de esquema 15675458 Vector en ...">
            <a:extLst>
              <a:ext uri="{FF2B5EF4-FFF2-40B4-BE49-F238E27FC236}">
                <a16:creationId xmlns:a16="http://schemas.microsoft.com/office/drawing/2014/main" id="{CA570697-2D93-7596-47C8-49D7A8BF9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62" y="2354735"/>
            <a:ext cx="2148529" cy="214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832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78D52-E518-8AC7-E2D9-2009D2A43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F2636DBD-31C6-F34A-D068-5A1934D42A9F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DE3B486-ADC2-7FBA-BEF1-F3A7D668C95C}"/>
              </a:ext>
            </a:extLst>
          </p:cNvPr>
          <p:cNvSpPr txBox="1"/>
          <p:nvPr/>
        </p:nvSpPr>
        <p:spPr>
          <a:xfrm>
            <a:off x="4127158" y="1266869"/>
            <a:ext cx="742040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b="1" dirty="0"/>
              <a:t>O PODER LEGISLATIVO E O RPPS.</a:t>
            </a:r>
          </a:p>
          <a:p>
            <a:pPr algn="r"/>
            <a:endParaRPr lang="pt-BR" sz="2500" dirty="0"/>
          </a:p>
          <a:p>
            <a:pPr algn="r"/>
            <a:r>
              <a:rPr lang="pt-BR" sz="2500" b="1" dirty="0"/>
              <a:t>A fiscalização do RPPS</a:t>
            </a:r>
          </a:p>
          <a:p>
            <a:pPr algn="r"/>
            <a:r>
              <a:rPr lang="pt-BR" sz="2500" b="1" dirty="0"/>
              <a:t>(e atuação ativa de reforço institucional).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- Transparência dos dados (amplo acesso);</a:t>
            </a:r>
          </a:p>
          <a:p>
            <a:pPr algn="r"/>
            <a:r>
              <a:rPr lang="pt-BR" sz="2500" dirty="0"/>
              <a:t>- Manutenção da viabilidade do plano de custeio;</a:t>
            </a:r>
          </a:p>
          <a:p>
            <a:pPr algn="r"/>
            <a:r>
              <a:rPr lang="pt-BR" sz="2500" dirty="0"/>
              <a:t>- Censo (qualidade da base de dados);</a:t>
            </a:r>
          </a:p>
          <a:p>
            <a:pPr algn="r"/>
            <a:r>
              <a:rPr lang="pt-BR" sz="2500" dirty="0"/>
              <a:t>- Compensação financeira;</a:t>
            </a:r>
          </a:p>
          <a:p>
            <a:pPr algn="r"/>
            <a:r>
              <a:rPr lang="pt-BR" sz="2500" dirty="0"/>
              <a:t>- Qualificação e governança (certificações);</a:t>
            </a:r>
          </a:p>
          <a:p>
            <a:pPr algn="r"/>
            <a:r>
              <a:rPr lang="pt-BR" sz="2500" dirty="0"/>
              <a:t>- Atuação dos conselhos/estruturas;</a:t>
            </a:r>
          </a:p>
          <a:p>
            <a:pPr algn="r"/>
            <a:r>
              <a:rPr lang="pt-BR" sz="2500" dirty="0"/>
              <a:t>- Recursos: política de investimentos e rentabilidade.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EABB3E5-7A24-4A2D-468C-272B24EAC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cono de edificio de biblioteca, estilo de esquema 15675458 Vector en ...">
            <a:extLst>
              <a:ext uri="{FF2B5EF4-FFF2-40B4-BE49-F238E27FC236}">
                <a16:creationId xmlns:a16="http://schemas.microsoft.com/office/drawing/2014/main" id="{C23E04ED-7E2E-5C85-C1F6-7D08353A5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62" y="2354735"/>
            <a:ext cx="2148529" cy="214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427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126854-7B40-E712-30D8-98D506456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AA1A860-1C53-001E-E534-5C7D2D0E02A2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477DE80-04FB-9BB3-2B22-0FEB08BAA819}"/>
              </a:ext>
            </a:extLst>
          </p:cNvPr>
          <p:cNvSpPr txBox="1"/>
          <p:nvPr/>
        </p:nvSpPr>
        <p:spPr>
          <a:xfrm>
            <a:off x="4090088" y="1656423"/>
            <a:ext cx="74204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b="1" dirty="0"/>
              <a:t>RESPONSABILIDADE LEGAL</a:t>
            </a:r>
          </a:p>
          <a:p>
            <a:pPr algn="r"/>
            <a:r>
              <a:rPr lang="pt-BR" sz="2500" b="1" dirty="0"/>
              <a:t>DO VEREADOR POR VOTOS.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O STF, no RE 600063 (Tema 469), com repercussão geral, firmou a seguinte tese: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“Nos limites da circunscrição do Município e havendo pertinência com o exercício do mandato, </a:t>
            </a:r>
            <a:r>
              <a:rPr lang="pt-BR" sz="2500" b="1" dirty="0"/>
              <a:t>os vereadores são imunes judicialmente </a:t>
            </a:r>
            <a:r>
              <a:rPr lang="pt-BR" sz="2500" dirty="0"/>
              <a:t>por suas palavras, opiniões e </a:t>
            </a:r>
            <a:r>
              <a:rPr lang="pt-BR" sz="2500" b="1" dirty="0"/>
              <a:t>votos</a:t>
            </a:r>
            <a:r>
              <a:rPr lang="pt-BR" sz="2500" dirty="0"/>
              <a:t>.”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52CB35-4B7F-981D-1B0A-2002F8323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lustração vetorial de símbolos de escalas de justiça em estilo plano ...">
            <a:extLst>
              <a:ext uri="{FF2B5EF4-FFF2-40B4-BE49-F238E27FC236}">
                <a16:creationId xmlns:a16="http://schemas.microsoft.com/office/drawing/2014/main" id="{E4150EC5-6727-5157-C2F9-17D8D8A3F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86" y="2070786"/>
            <a:ext cx="2716427" cy="271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6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3FCCCE-3DCB-ED1A-2E15-A7406EE0D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DDED4C6-30A7-283E-BA73-D89F93E67384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5342BDB-A0AD-4AB5-914B-2ED136B8EFAA}"/>
              </a:ext>
            </a:extLst>
          </p:cNvPr>
          <p:cNvSpPr txBox="1"/>
          <p:nvPr/>
        </p:nvSpPr>
        <p:spPr>
          <a:xfrm>
            <a:off x="3979393" y="977253"/>
            <a:ext cx="742040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b="1" dirty="0"/>
              <a:t>RESPONSABILIDADE LEGAL</a:t>
            </a:r>
          </a:p>
          <a:p>
            <a:pPr algn="r"/>
            <a:r>
              <a:rPr lang="pt-BR" sz="2500" b="1" dirty="0"/>
              <a:t>DO VEREADOR POR IMPROBIDADE.</a:t>
            </a:r>
          </a:p>
          <a:p>
            <a:pPr algn="r"/>
            <a:r>
              <a:rPr lang="en-US" sz="2500" b="1" dirty="0"/>
              <a:t> </a:t>
            </a:r>
            <a:r>
              <a:rPr lang="en-US" sz="2500" dirty="0"/>
              <a:t>(STJ, </a:t>
            </a:r>
            <a:r>
              <a:rPr lang="en-US" sz="2500" dirty="0" err="1"/>
              <a:t>AgInt</a:t>
            </a:r>
            <a:r>
              <a:rPr lang="en-US" sz="2500" dirty="0"/>
              <a:t> no </a:t>
            </a:r>
            <a:r>
              <a:rPr lang="en-US" sz="2500" dirty="0" err="1"/>
              <a:t>AREsp</a:t>
            </a:r>
            <a:r>
              <a:rPr lang="en-US" sz="2500" dirty="0"/>
              <a:t> 1629081)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A principal forma de responsabilização de um vereador pela aprovação de uma lei é por meio da ação de improbidade administrativa, regida pela Lei nº 8.429/92 (com as alterações da Lei nº 14.230/2021).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É necessária a comprovação de </a:t>
            </a:r>
            <a:r>
              <a:rPr lang="pt-BR" sz="2500" b="1" dirty="0"/>
              <a:t>dolo específico </a:t>
            </a:r>
            <a:r>
              <a:rPr lang="pt-BR" sz="2500" dirty="0"/>
              <a:t>(intenção deliberada de causar dano ao erário, obter enriquecimento ilícito ou violar os princípios da administração pública).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DAF004C-0149-EA66-1149-05F3CA526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Ilustração vetorial de símbolos de escalas de justiça em estilo plano ...">
            <a:extLst>
              <a:ext uri="{FF2B5EF4-FFF2-40B4-BE49-F238E27FC236}">
                <a16:creationId xmlns:a16="http://schemas.microsoft.com/office/drawing/2014/main" id="{6B0FDEF1-1680-2B9A-F541-97F37CC7C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86" y="2070786"/>
            <a:ext cx="2716427" cy="271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819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F53B0-859B-C560-1C65-5330A8FAF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F997DE45-F98E-84F0-CB46-21E2E9746523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7678BC-B030-71C8-013B-5F85FA12B80B}"/>
              </a:ext>
            </a:extLst>
          </p:cNvPr>
          <p:cNvSpPr txBox="1"/>
          <p:nvPr/>
        </p:nvSpPr>
        <p:spPr>
          <a:xfrm>
            <a:off x="3991749" y="1656423"/>
            <a:ext cx="7420408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500" dirty="0"/>
              <a:t>A relevância da atuação do Poder Legislativo nas matérias que envolvem previdência </a:t>
            </a:r>
            <a:r>
              <a:rPr lang="pt-BR" sz="2500" b="1" dirty="0"/>
              <a:t>não se mede pelo risco de responsabilização, mas pelo dever constitucional de garantir a sustentabilidade do RPPS</a:t>
            </a:r>
            <a:r>
              <a:rPr lang="pt-BR" sz="2500" dirty="0"/>
              <a:t>.</a:t>
            </a:r>
          </a:p>
          <a:p>
            <a:pPr algn="r"/>
            <a:endParaRPr lang="pt-BR" sz="2500" dirty="0"/>
          </a:p>
          <a:p>
            <a:pPr algn="r"/>
            <a:r>
              <a:rPr lang="pt-BR" sz="2500" dirty="0"/>
              <a:t>Trata-se, antes de tudo, de um </a:t>
            </a:r>
            <a:r>
              <a:rPr lang="pt-BR" sz="2500" b="1" dirty="0"/>
              <a:t>compromisso com os servidores, com a comunidade, com as contas públicas e com o futuro do Município</a:t>
            </a:r>
            <a:r>
              <a:rPr lang="pt-BR" sz="2500" dirty="0"/>
              <a:t>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26DDCFA-2575-D035-0AC1-1589730D8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8" y="6053352"/>
            <a:ext cx="804648" cy="8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áfico 3" descr="Ponto de exclamação com preenchimento sólido">
            <a:extLst>
              <a:ext uri="{FF2B5EF4-FFF2-40B4-BE49-F238E27FC236}">
                <a16:creationId xmlns:a16="http://schemas.microsoft.com/office/drawing/2014/main" id="{939D2241-E681-D457-EEEB-DD0BC8F0C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2725" y="1900365"/>
            <a:ext cx="2331824" cy="233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07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C0281-503A-385D-E5FD-E83A1C7E3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D1C3FF7D-8627-ACC3-18D9-6F4D02E1F55F}"/>
              </a:ext>
            </a:extLst>
          </p:cNvPr>
          <p:cNvSpPr/>
          <p:nvPr/>
        </p:nvSpPr>
        <p:spPr>
          <a:xfrm>
            <a:off x="0" y="5585191"/>
            <a:ext cx="12192000" cy="13030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343F30D-F775-BE19-E65E-D7126BD3EFC0}"/>
              </a:ext>
            </a:extLst>
          </p:cNvPr>
          <p:cNvSpPr/>
          <p:nvPr/>
        </p:nvSpPr>
        <p:spPr>
          <a:xfrm>
            <a:off x="8670324" y="0"/>
            <a:ext cx="3521676" cy="1729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2B03486-FEFD-777C-3A07-6A965F53D049}"/>
              </a:ext>
            </a:extLst>
          </p:cNvPr>
          <p:cNvSpPr txBox="1"/>
          <p:nvPr/>
        </p:nvSpPr>
        <p:spPr>
          <a:xfrm>
            <a:off x="4940045" y="5800633"/>
            <a:ext cx="694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b="1" dirty="0">
                <a:solidFill>
                  <a:schemeClr val="bg2"/>
                </a:solidFill>
              </a:rPr>
              <a:t>JÚLIO CÉSAR FUCILINI PAUSE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2165398B-136C-6B4F-7387-CC5C4AE64B04}"/>
              </a:ext>
            </a:extLst>
          </p:cNvPr>
          <p:cNvCxnSpPr>
            <a:cxnSpLocks/>
          </p:cNvCxnSpPr>
          <p:nvPr/>
        </p:nvCxnSpPr>
        <p:spPr>
          <a:xfrm>
            <a:off x="1655805" y="6231269"/>
            <a:ext cx="1014223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BB805E7-311E-8C5D-18A2-EBA3655946C9}"/>
              </a:ext>
            </a:extLst>
          </p:cNvPr>
          <p:cNvSpPr txBox="1"/>
          <p:nvPr/>
        </p:nvSpPr>
        <p:spPr>
          <a:xfrm>
            <a:off x="4940045" y="6258967"/>
            <a:ext cx="6944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i="1" dirty="0">
                <a:solidFill>
                  <a:schemeClr val="bg2"/>
                </a:solidFill>
              </a:rPr>
              <a:t>Advogado, Diretor e Consultor Jurídico da DPM</a:t>
            </a:r>
          </a:p>
          <a:p>
            <a:pPr algn="r"/>
            <a:r>
              <a:rPr lang="pt-BR" sz="1600" i="1" dirty="0">
                <a:solidFill>
                  <a:schemeClr val="bg2"/>
                </a:solidFill>
              </a:rPr>
              <a:t>Diretor e Professor da DPM EDUCAÇÃO 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7FD84B68-8622-4AE0-C609-48FE976DE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44" y="5690517"/>
            <a:ext cx="1081504" cy="10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DADB04-D1BD-ACBD-69AE-ED8007205B67}"/>
              </a:ext>
            </a:extLst>
          </p:cNvPr>
          <p:cNvSpPr txBox="1"/>
          <p:nvPr/>
        </p:nvSpPr>
        <p:spPr>
          <a:xfrm>
            <a:off x="1994733" y="1344143"/>
            <a:ext cx="861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Grato pela vossa atenção!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F796193-5D4B-2586-CE76-61127ACF2407}"/>
              </a:ext>
            </a:extLst>
          </p:cNvPr>
          <p:cNvSpPr txBox="1"/>
          <p:nvPr/>
        </p:nvSpPr>
        <p:spPr>
          <a:xfrm>
            <a:off x="2089381" y="2636552"/>
            <a:ext cx="861586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/>
              <a:t>Contatos:</a:t>
            </a:r>
          </a:p>
          <a:p>
            <a:pPr algn="ctr"/>
            <a:endParaRPr lang="pt-BR" sz="2500" b="1" dirty="0"/>
          </a:p>
          <a:p>
            <a:pPr algn="ctr"/>
            <a:r>
              <a:rPr lang="pt-BR" sz="2500" dirty="0"/>
              <a:t>(51) 3027-3400</a:t>
            </a:r>
          </a:p>
          <a:p>
            <a:pPr algn="ctr"/>
            <a:r>
              <a:rPr lang="pt-BR" sz="2500" dirty="0"/>
              <a:t>(51) 9 91912023</a:t>
            </a:r>
          </a:p>
          <a:p>
            <a:pPr algn="ctr"/>
            <a:r>
              <a:rPr lang="pt-BR" sz="2500" dirty="0">
                <a:hlinkClick r:id="rId4"/>
              </a:rPr>
              <a:t>julio@pauseperin.adv.br</a:t>
            </a:r>
            <a:r>
              <a:rPr lang="pt-BR" sz="2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73660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10878E-2060-47D0-A4AD-943C1BD49B2B}">
  <we:reference id="WA104380121" version="2.0.0.0" store="Omex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7442E6F8E99D547932347400F8A4643" ma:contentTypeVersion="17" ma:contentTypeDescription="Crie um novo documento." ma:contentTypeScope="" ma:versionID="0d0a645107927a9030e3b1c277ba6ad5">
  <xsd:schema xmlns:xsd="http://www.w3.org/2001/XMLSchema" xmlns:xs="http://www.w3.org/2001/XMLSchema" xmlns:p="http://schemas.microsoft.com/office/2006/metadata/properties" xmlns:ns2="6895757c-a34f-4682-aba1-6b8a1e936109" xmlns:ns3="ff5be268-706f-4c28-ab3b-84e3344dd248" targetNamespace="http://schemas.microsoft.com/office/2006/metadata/properties" ma:root="true" ma:fieldsID="e57c8d7cb914d1cca4e385ccdcc5212f" ns2:_="" ns3:_="">
    <xsd:import namespace="6895757c-a34f-4682-aba1-6b8a1e936109"/>
    <xsd:import namespace="ff5be268-706f-4c28-ab3b-84e3344dd2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J_x00da_LIOC_x00c9_SARFUCILINIPAUS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95757c-a34f-4682-aba1-6b8a1e9361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31a15f92-5b47-4215-87b2-1170ea39a2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J_x00da_LIOC_x00c9_SARFUCILINIPAUSE" ma:index="23" nillable="true" ma:displayName="JÚLIO CÉSAR  FUCILINI PAUSE" ma:format="Hyperlink" ma:internalName="J_x00da_LIOC_x00c9_SARFUCILINIPAU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5be268-706f-4c28-ab3b-84e3344dd248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3208340-8ade-49de-ab85-72a4f53c27e2}" ma:internalName="TaxCatchAll" ma:showField="CatchAllData" ma:web="ff5be268-706f-4c28-ab3b-84e3344dd2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95757c-a34f-4682-aba1-6b8a1e936109">
      <Terms xmlns="http://schemas.microsoft.com/office/infopath/2007/PartnerControls"/>
    </lcf76f155ced4ddcb4097134ff3c332f>
    <TaxCatchAll xmlns="ff5be268-706f-4c28-ab3b-84e3344dd248" xsi:nil="true"/>
    <J_x00da_LIOC_x00c9_SARFUCILINIPAUSE xmlns="6895757c-a34f-4682-aba1-6b8a1e936109">
      <Url xsi:nil="true"/>
      <Description xsi:nil="true"/>
    </J_x00da_LIOC_x00c9_SARFUCILINIPAUS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93F349-8970-498E-B8CF-8C16EB76B7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95757c-a34f-4682-aba1-6b8a1e936109"/>
    <ds:schemaRef ds:uri="ff5be268-706f-4c28-ab3b-84e3344dd2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678225-ED41-4A7F-ADB3-34A82F7D06FD}">
  <ds:schemaRefs>
    <ds:schemaRef ds:uri="6895757c-a34f-4682-aba1-6b8a1e936109"/>
    <ds:schemaRef ds:uri="http://schemas.microsoft.com/office/2006/documentManagement/types"/>
    <ds:schemaRef ds:uri="http://purl.org/dc/terms/"/>
    <ds:schemaRef ds:uri="http://purl.org/dc/dcmitype/"/>
    <ds:schemaRef ds:uri="ff5be268-706f-4c28-ab3b-84e3344dd248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D4F18FF-9A60-49D5-A976-814090A6EC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4188</TotalTime>
  <Words>1180</Words>
  <Application>Microsoft Office PowerPoint</Application>
  <PresentationFormat>Widescreen</PresentationFormat>
  <Paragraphs>173</Paragraphs>
  <Slides>23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Júlio Fucilini</dc:creator>
  <cp:lastModifiedBy>ADIMPMS ADIMPMS</cp:lastModifiedBy>
  <cp:revision>34</cp:revision>
  <dcterms:created xsi:type="dcterms:W3CDTF">2025-01-28T08:01:23Z</dcterms:created>
  <dcterms:modified xsi:type="dcterms:W3CDTF">2025-09-19T13:31:31Z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0x01010097442E6F8E99D547932347400F8A4643</vt:lpwstr>
  </property>
  <property fmtid="{D5CDD505-2E9C-101B-9397-08002B2CF9AE}" pid="3" name="MediaServiceImageTags">
    <vt:lpwstr/>
  </property>
</Properties>
</file>