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0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1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6"/>
  </p:notesMasterIdLst>
  <p:sldIdLst>
    <p:sldId id="261" r:id="rId2"/>
    <p:sldId id="264" r:id="rId3"/>
    <p:sldId id="269" r:id="rId4"/>
    <p:sldId id="963" r:id="rId5"/>
    <p:sldId id="972" r:id="rId6"/>
    <p:sldId id="964" r:id="rId7"/>
    <p:sldId id="967" r:id="rId8"/>
    <p:sldId id="965" r:id="rId9"/>
    <p:sldId id="970" r:id="rId10"/>
    <p:sldId id="968" r:id="rId11"/>
    <p:sldId id="272" r:id="rId12"/>
    <p:sldId id="270" r:id="rId13"/>
    <p:sldId id="274" r:id="rId14"/>
    <p:sldId id="262" r:id="rId15"/>
    <p:sldId id="271" r:id="rId16"/>
    <p:sldId id="267" r:id="rId17"/>
    <p:sldId id="265" r:id="rId18"/>
    <p:sldId id="266" r:id="rId19"/>
    <p:sldId id="268" r:id="rId20"/>
    <p:sldId id="975" r:id="rId21"/>
    <p:sldId id="976" r:id="rId22"/>
    <p:sldId id="284" r:id="rId23"/>
    <p:sldId id="978" r:id="rId24"/>
    <p:sldId id="980" r:id="rId25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6BC793C-58EF-4BE5-9207-2BFD20AAC653}" v="1" dt="2025-09-19T13:10:37.30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5110" autoAdjust="0"/>
    <p:restoredTop sz="94789"/>
  </p:normalViewPr>
  <p:slideViewPr>
    <p:cSldViewPr snapToGrid="0" snapToObjects="1">
      <p:cViewPr varScale="1">
        <p:scale>
          <a:sx n="59" d="100"/>
          <a:sy n="59" d="100"/>
        </p:scale>
        <p:origin x="19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vid Pinheiro Montenegro" userId="1788ce99-e3ae-4687-8706-8a56c3b8437e" providerId="ADAL" clId="{4A130E71-86E5-4E33-9753-A31F0DB91A08}"/>
    <pc:docChg chg="custSel modSld">
      <pc:chgData name="David Pinheiro Montenegro" userId="1788ce99-e3ae-4687-8706-8a56c3b8437e" providerId="ADAL" clId="{4A130E71-86E5-4E33-9753-A31F0DB91A08}" dt="2025-09-19T13:10:37.309" v="26" actId="5793"/>
      <pc:docMkLst>
        <pc:docMk/>
      </pc:docMkLst>
      <pc:sldChg chg="modSp mod">
        <pc:chgData name="David Pinheiro Montenegro" userId="1788ce99-e3ae-4687-8706-8a56c3b8437e" providerId="ADAL" clId="{4A130E71-86E5-4E33-9753-A31F0DB91A08}" dt="2025-09-19T13:10:37.309" v="26" actId="5793"/>
        <pc:sldMkLst>
          <pc:docMk/>
          <pc:sldMk cId="93500764" sldId="269"/>
        </pc:sldMkLst>
        <pc:graphicFrameChg chg="mod modGraphic">
          <ac:chgData name="David Pinheiro Montenegro" userId="1788ce99-e3ae-4687-8706-8a56c3b8437e" providerId="ADAL" clId="{4A130E71-86E5-4E33-9753-A31F0DB91A08}" dt="2025-09-19T13:10:37.309" v="26" actId="5793"/>
          <ac:graphicFrameMkLst>
            <pc:docMk/>
            <pc:sldMk cId="93500764" sldId="269"/>
            <ac:graphicFrameMk id="4" creationId="{178E94D5-ABB7-4F2A-B2FD-A9DB88E4D3A6}"/>
          </ac:graphicFrameMkLst>
        </pc:graphicFrame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7AB4CC6-03C9-428D-852E-ABF03CC1240D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DD5A01CF-BA07-4880-A018-81BA95E200BF}">
      <dgm:prSet phldrT="[Texto]"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pt-BR" sz="2400" b="1" dirty="0">
              <a:solidFill>
                <a:schemeClr val="bg1"/>
              </a:solidFill>
            </a:rPr>
            <a:t>Programa de Regularidade Previdenciária</a:t>
          </a:r>
        </a:p>
        <a:p>
          <a:r>
            <a:rPr lang="pt-BR" sz="2400" b="1">
              <a:solidFill>
                <a:schemeClr val="bg1"/>
              </a:solidFill>
            </a:rPr>
            <a:t>(Pro-Regularidade – RPPS)</a:t>
          </a:r>
          <a:endParaRPr lang="pt-BR" sz="2400" b="1" dirty="0">
            <a:solidFill>
              <a:schemeClr val="bg1"/>
            </a:solidFill>
          </a:endParaRPr>
        </a:p>
      </dgm:t>
    </dgm:pt>
    <dgm:pt modelId="{BCC54C06-E43A-4400-BACB-6B87EF12EE0D}" type="parTrans" cxnId="{360385D3-5D37-48E8-83FA-CF1290A4D804}">
      <dgm:prSet/>
      <dgm:spPr/>
      <dgm:t>
        <a:bodyPr/>
        <a:lstStyle/>
        <a:p>
          <a:endParaRPr lang="pt-BR"/>
        </a:p>
      </dgm:t>
    </dgm:pt>
    <dgm:pt modelId="{2FCB8BDF-13E9-4494-A88B-A3D13A705FBD}" type="sibTrans" cxnId="{360385D3-5D37-48E8-83FA-CF1290A4D804}">
      <dgm:prSet/>
      <dgm:spPr/>
      <dgm:t>
        <a:bodyPr/>
        <a:lstStyle/>
        <a:p>
          <a:endParaRPr lang="pt-BR"/>
        </a:p>
      </dgm:t>
    </dgm:pt>
    <dgm:pt modelId="{ECC6642B-B25F-4E4D-8BD7-8A3988E04649}">
      <dgm:prSet phldrT="[Texto]" custT="1"/>
      <dgm:spPr>
        <a:solidFill>
          <a:schemeClr val="accent6">
            <a:lumMod val="40000"/>
            <a:lumOff val="60000"/>
          </a:schemeClr>
        </a:solidFill>
        <a:ln w="1905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gm:spPr>
      <dgm:t>
        <a:bodyPr spcFirstLastPara="0" vert="horz" wrap="square" lIns="8255" tIns="8255" rIns="8255" bIns="8255" numCol="1" spcCol="1270" anchor="ctr" anchorCtr="0"/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dirty="0">
              <a:solidFill>
                <a:schemeClr val="tx1"/>
              </a:solidFill>
              <a:latin typeface="Aptos" panose="02110004020202020204"/>
              <a:ea typeface="+mn-ea"/>
              <a:cs typeface="+mn-cs"/>
            </a:rPr>
            <a:t>Acórdão do Tema 968</a:t>
          </a:r>
        </a:p>
      </dgm:t>
    </dgm:pt>
    <dgm:pt modelId="{18ABBC5B-BFC4-4669-968D-06DA2D5A7049}" type="parTrans" cxnId="{A274AD5E-5772-400A-A48B-8383BE2F838F}">
      <dgm:prSet/>
      <dgm:spPr>
        <a:ln>
          <a:solidFill>
            <a:srgbClr val="002060"/>
          </a:solidFill>
        </a:ln>
      </dgm:spPr>
      <dgm:t>
        <a:bodyPr/>
        <a:lstStyle/>
        <a:p>
          <a:endParaRPr lang="pt-BR"/>
        </a:p>
      </dgm:t>
    </dgm:pt>
    <dgm:pt modelId="{2C090A9B-55C3-4DA4-AA75-826055AF2BEE}" type="sibTrans" cxnId="{A274AD5E-5772-400A-A48B-8383BE2F838F}">
      <dgm:prSet/>
      <dgm:spPr/>
      <dgm:t>
        <a:bodyPr/>
        <a:lstStyle/>
        <a:p>
          <a:endParaRPr lang="pt-BR"/>
        </a:p>
      </dgm:t>
    </dgm:pt>
    <dgm:pt modelId="{80B9001F-42A1-498D-83F8-9624E348E8E0}">
      <dgm:prSet phldrT="[Texto]" custT="1"/>
      <dgm:spPr>
        <a:solidFill>
          <a:srgbClr val="70AD47">
            <a:lumMod val="40000"/>
            <a:lumOff val="60000"/>
          </a:srgbClr>
        </a:solidFill>
        <a:ln w="1905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gm:spPr>
      <dgm:t>
        <a:bodyPr spcFirstLastPara="0" vert="horz" wrap="square" lIns="8255" tIns="8255" rIns="8255" bIns="8255" numCol="1" spcCol="1270" anchor="ctr" anchorCtr="0"/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100" b="1" kern="1200" dirty="0">
              <a:solidFill>
                <a:prstClr val="black"/>
              </a:solidFill>
              <a:latin typeface="Aptos" panose="02110004020202020204"/>
              <a:ea typeface="+mn-ea"/>
              <a:cs typeface="+mn-cs"/>
            </a:rPr>
            <a:t>EC 136/2025</a:t>
          </a:r>
        </a:p>
      </dgm:t>
    </dgm:pt>
    <dgm:pt modelId="{5184521F-B162-42F5-BC6E-8CDE992E7D4C}" type="parTrans" cxnId="{1A11A80A-2A43-4BC7-B3A4-2AFB912F2560}">
      <dgm:prSet custT="1"/>
      <dgm:spPr>
        <a:noFill/>
        <a:ln w="19050" cap="flat" cmpd="sng" algn="ctr">
          <a:solidFill>
            <a:srgbClr val="002060"/>
          </a:solidFill>
          <a:prstDash val="solid"/>
          <a:miter lim="800000"/>
        </a:ln>
        <a:effectLst/>
      </dgm:spPr>
      <dgm:t>
        <a:bodyPr spcFirstLastPara="0" vert="horz" wrap="square" lIns="12700" tIns="0" rIns="12700" bIns="0" numCol="1" spcCol="1270" anchor="ctr" anchorCtr="0"/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100" kern="120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Aptos" panose="02110004020202020204"/>
            <a:ea typeface="+mn-ea"/>
            <a:cs typeface="+mn-cs"/>
          </a:endParaRPr>
        </a:p>
      </dgm:t>
    </dgm:pt>
    <dgm:pt modelId="{5E8405BD-E84C-468E-AA66-C862EA4D2ADA}" type="sibTrans" cxnId="{1A11A80A-2A43-4BC7-B3A4-2AFB912F2560}">
      <dgm:prSet/>
      <dgm:spPr/>
      <dgm:t>
        <a:bodyPr/>
        <a:lstStyle/>
        <a:p>
          <a:endParaRPr lang="pt-BR"/>
        </a:p>
      </dgm:t>
    </dgm:pt>
    <dgm:pt modelId="{0D4713C5-8EA4-4DC7-B217-06AF3002F1A6}">
      <dgm:prSet custT="1"/>
      <dgm:spPr>
        <a:solidFill>
          <a:srgbClr val="70AD47">
            <a:lumMod val="40000"/>
            <a:lumOff val="60000"/>
          </a:srgbClr>
        </a:solidFill>
        <a:ln w="1905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gm:spPr>
      <dgm:t>
        <a:bodyPr spcFirstLastPara="0" vert="horz" wrap="square" lIns="8255" tIns="8255" rIns="8255" bIns="8255" numCol="1" spcCol="1270" anchor="ctr" anchorCtr="0"/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100" b="1" kern="1200" dirty="0">
              <a:solidFill>
                <a:prstClr val="black"/>
              </a:solidFill>
              <a:latin typeface="Aptos" panose="02110004020202020204"/>
              <a:ea typeface="+mn-ea"/>
              <a:cs typeface="+mn-cs"/>
            </a:rPr>
            <a:t>Portaria MPS – cria o PROREG e Portaria SRPC – define os procedimentos</a:t>
          </a:r>
        </a:p>
      </dgm:t>
    </dgm:pt>
    <dgm:pt modelId="{5A39AF06-6DBF-4E0E-8395-C3962EB50387}" type="parTrans" cxnId="{E0021108-CD31-4E36-AA51-C6718C73C927}">
      <dgm:prSet/>
      <dgm:spPr>
        <a:ln>
          <a:solidFill>
            <a:srgbClr val="002060"/>
          </a:solidFill>
        </a:ln>
      </dgm:spPr>
      <dgm:t>
        <a:bodyPr/>
        <a:lstStyle/>
        <a:p>
          <a:endParaRPr lang="pt-BR"/>
        </a:p>
      </dgm:t>
    </dgm:pt>
    <dgm:pt modelId="{9495E098-97AD-41A1-9795-D3F448BA7704}" type="sibTrans" cxnId="{E0021108-CD31-4E36-AA51-C6718C73C927}">
      <dgm:prSet/>
      <dgm:spPr/>
      <dgm:t>
        <a:bodyPr/>
        <a:lstStyle/>
        <a:p>
          <a:endParaRPr lang="pt-BR"/>
        </a:p>
      </dgm:t>
    </dgm:pt>
    <dgm:pt modelId="{DFA3A9B1-381E-48FF-973A-032B1C8B9A1F}" type="pres">
      <dgm:prSet presAssocID="{77AB4CC6-03C9-428D-852E-ABF03CC1240D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A2FB69A7-1479-4B52-8AF8-A3359801E2D6}" type="pres">
      <dgm:prSet presAssocID="{DD5A01CF-BA07-4880-A018-81BA95E200BF}" presName="root1" presStyleCnt="0"/>
      <dgm:spPr/>
    </dgm:pt>
    <dgm:pt modelId="{28565758-817E-4CD4-B2CE-10D7C782C43C}" type="pres">
      <dgm:prSet presAssocID="{DD5A01CF-BA07-4880-A018-81BA95E200BF}" presName="LevelOneTextNode" presStyleLbl="node0" presStyleIdx="0" presStyleCnt="1" custScaleY="127814" custLinFactNeighborX="-50527" custLinFactNeighborY="-330">
        <dgm:presLayoutVars>
          <dgm:chPref val="3"/>
        </dgm:presLayoutVars>
      </dgm:prSet>
      <dgm:spPr/>
    </dgm:pt>
    <dgm:pt modelId="{D4EF52AD-8C79-4703-B2DF-755534BB9143}" type="pres">
      <dgm:prSet presAssocID="{DD5A01CF-BA07-4880-A018-81BA95E200BF}" presName="level2hierChild" presStyleCnt="0"/>
      <dgm:spPr/>
    </dgm:pt>
    <dgm:pt modelId="{1699CB96-B1E9-4117-B4A7-4A869582B7F9}" type="pres">
      <dgm:prSet presAssocID="{18ABBC5B-BFC4-4669-968D-06DA2D5A7049}" presName="conn2-1" presStyleLbl="parChTrans1D2" presStyleIdx="0" presStyleCnt="3"/>
      <dgm:spPr/>
    </dgm:pt>
    <dgm:pt modelId="{58275657-8EAA-432C-855D-E0815A452169}" type="pres">
      <dgm:prSet presAssocID="{18ABBC5B-BFC4-4669-968D-06DA2D5A7049}" presName="connTx" presStyleLbl="parChTrans1D2" presStyleIdx="0" presStyleCnt="3"/>
      <dgm:spPr/>
    </dgm:pt>
    <dgm:pt modelId="{C975DC0D-9DA8-4AB6-A2BB-0F9083D1712E}" type="pres">
      <dgm:prSet presAssocID="{ECC6642B-B25F-4E4D-8BD7-8A3988E04649}" presName="root2" presStyleCnt="0"/>
      <dgm:spPr/>
    </dgm:pt>
    <dgm:pt modelId="{CB153039-8B21-4F03-8F5D-AFDD38BF215D}" type="pres">
      <dgm:prSet presAssocID="{ECC6642B-B25F-4E4D-8BD7-8A3988E04649}" presName="LevelTwoTextNode" presStyleLbl="node2" presStyleIdx="0" presStyleCnt="3" custScaleY="80191">
        <dgm:presLayoutVars>
          <dgm:chPref val="3"/>
        </dgm:presLayoutVars>
      </dgm:prSet>
      <dgm:spPr>
        <a:xfrm>
          <a:off x="4689129" y="1769748"/>
          <a:ext cx="2083130" cy="722481"/>
        </a:xfrm>
        <a:prstGeom prst="roundRect">
          <a:avLst>
            <a:gd name="adj" fmla="val 10000"/>
          </a:avLst>
        </a:prstGeom>
      </dgm:spPr>
    </dgm:pt>
    <dgm:pt modelId="{A0C2C2CD-F979-4FEB-9DB7-C616CA8C28B8}" type="pres">
      <dgm:prSet presAssocID="{ECC6642B-B25F-4E4D-8BD7-8A3988E04649}" presName="level3hierChild" presStyleCnt="0"/>
      <dgm:spPr/>
    </dgm:pt>
    <dgm:pt modelId="{4AC4F78F-8F0D-4F49-B883-C0091E55F567}" type="pres">
      <dgm:prSet presAssocID="{5184521F-B162-42F5-BC6E-8CDE992E7D4C}" presName="conn2-1" presStyleLbl="parChTrans1D2" presStyleIdx="1" presStyleCnt="3"/>
      <dgm:spPr>
        <a:xfrm rot="1184939">
          <a:off x="2173282" y="4617569"/>
          <a:ext cx="2592077" cy="27685"/>
        </a:xfrm>
        <a:custGeom>
          <a:avLst/>
          <a:gdLst/>
          <a:ahLst/>
          <a:cxnLst/>
          <a:rect l="0" t="0" r="0" b="0"/>
          <a:pathLst>
            <a:path>
              <a:moveTo>
                <a:pt x="0" y="13842"/>
              </a:moveTo>
              <a:lnTo>
                <a:pt x="2592077" y="13842"/>
              </a:lnTo>
            </a:path>
          </a:pathLst>
        </a:custGeom>
      </dgm:spPr>
    </dgm:pt>
    <dgm:pt modelId="{B6211F55-2F8B-40C1-B527-728D5C397E56}" type="pres">
      <dgm:prSet presAssocID="{5184521F-B162-42F5-BC6E-8CDE992E7D4C}" presName="connTx" presStyleLbl="parChTrans1D2" presStyleIdx="1" presStyleCnt="3"/>
      <dgm:spPr/>
    </dgm:pt>
    <dgm:pt modelId="{78844F1B-D239-4A8A-B86E-990F66490965}" type="pres">
      <dgm:prSet presAssocID="{80B9001F-42A1-498D-83F8-9624E348E8E0}" presName="root2" presStyleCnt="0"/>
      <dgm:spPr/>
    </dgm:pt>
    <dgm:pt modelId="{28534C58-3E5E-4D18-8627-6C606D257D26}" type="pres">
      <dgm:prSet presAssocID="{80B9001F-42A1-498D-83F8-9624E348E8E0}" presName="LevelTwoTextNode" presStyleLbl="node2" presStyleIdx="1" presStyleCnt="3" custScaleY="60582">
        <dgm:presLayoutVars>
          <dgm:chPref val="3"/>
        </dgm:presLayoutVars>
      </dgm:prSet>
      <dgm:spPr>
        <a:xfrm>
          <a:off x="4404215" y="3948622"/>
          <a:ext cx="2052008" cy="621573"/>
        </a:xfrm>
        <a:prstGeom prst="roundRect">
          <a:avLst>
            <a:gd name="adj" fmla="val 10000"/>
          </a:avLst>
        </a:prstGeom>
      </dgm:spPr>
    </dgm:pt>
    <dgm:pt modelId="{37B12D86-C3A5-4CB4-8198-F3EDF3673643}" type="pres">
      <dgm:prSet presAssocID="{80B9001F-42A1-498D-83F8-9624E348E8E0}" presName="level3hierChild" presStyleCnt="0"/>
      <dgm:spPr/>
    </dgm:pt>
    <dgm:pt modelId="{97E5FC4F-0D1D-473F-913B-8550EFE3B0F3}" type="pres">
      <dgm:prSet presAssocID="{5A39AF06-6DBF-4E0E-8395-C3962EB50387}" presName="conn2-1" presStyleLbl="parChTrans1D2" presStyleIdx="2" presStyleCnt="3"/>
      <dgm:spPr/>
    </dgm:pt>
    <dgm:pt modelId="{BE92DB57-6C9C-45FD-84CF-45A746AA08F9}" type="pres">
      <dgm:prSet presAssocID="{5A39AF06-6DBF-4E0E-8395-C3962EB50387}" presName="connTx" presStyleLbl="parChTrans1D2" presStyleIdx="2" presStyleCnt="3"/>
      <dgm:spPr/>
    </dgm:pt>
    <dgm:pt modelId="{EAF1A05A-4ECB-4448-933D-EC5EF2FAB255}" type="pres">
      <dgm:prSet presAssocID="{0D4713C5-8EA4-4DC7-B217-06AF3002F1A6}" presName="root2" presStyleCnt="0"/>
      <dgm:spPr/>
    </dgm:pt>
    <dgm:pt modelId="{14671FC1-B8D2-44F6-BA28-8F09F961DCAF}" type="pres">
      <dgm:prSet presAssocID="{0D4713C5-8EA4-4DC7-B217-06AF3002F1A6}" presName="LevelTwoTextNode" presStyleLbl="node2" presStyleIdx="2" presStyleCnt="3" custScaleY="63279">
        <dgm:presLayoutVars>
          <dgm:chPref val="3"/>
        </dgm:presLayoutVars>
      </dgm:prSet>
      <dgm:spPr>
        <a:xfrm>
          <a:off x="4404215" y="5156798"/>
          <a:ext cx="2052008" cy="649245"/>
        </a:xfrm>
        <a:prstGeom prst="roundRect">
          <a:avLst>
            <a:gd name="adj" fmla="val 10000"/>
          </a:avLst>
        </a:prstGeom>
      </dgm:spPr>
    </dgm:pt>
    <dgm:pt modelId="{596CBFC8-73D3-4F5E-81AC-6D1C69A95AB1}" type="pres">
      <dgm:prSet presAssocID="{0D4713C5-8EA4-4DC7-B217-06AF3002F1A6}" presName="level3hierChild" presStyleCnt="0"/>
      <dgm:spPr/>
    </dgm:pt>
  </dgm:ptLst>
  <dgm:cxnLst>
    <dgm:cxn modelId="{E0021108-CD31-4E36-AA51-C6718C73C927}" srcId="{DD5A01CF-BA07-4880-A018-81BA95E200BF}" destId="{0D4713C5-8EA4-4DC7-B217-06AF3002F1A6}" srcOrd="2" destOrd="0" parTransId="{5A39AF06-6DBF-4E0E-8395-C3962EB50387}" sibTransId="{9495E098-97AD-41A1-9795-D3F448BA7704}"/>
    <dgm:cxn modelId="{1A11A80A-2A43-4BC7-B3A4-2AFB912F2560}" srcId="{DD5A01CF-BA07-4880-A018-81BA95E200BF}" destId="{80B9001F-42A1-498D-83F8-9624E348E8E0}" srcOrd="1" destOrd="0" parTransId="{5184521F-B162-42F5-BC6E-8CDE992E7D4C}" sibTransId="{5E8405BD-E84C-468E-AA66-C862EA4D2ADA}"/>
    <dgm:cxn modelId="{DA115117-1003-4AAC-B0DC-3B9B934CD078}" type="presOf" srcId="{18ABBC5B-BFC4-4669-968D-06DA2D5A7049}" destId="{58275657-8EAA-432C-855D-E0815A452169}" srcOrd="1" destOrd="0" presId="urn:microsoft.com/office/officeart/2005/8/layout/hierarchy2"/>
    <dgm:cxn modelId="{7016EF36-9936-4384-B05B-D96CE2332B1E}" type="presOf" srcId="{ECC6642B-B25F-4E4D-8BD7-8A3988E04649}" destId="{CB153039-8B21-4F03-8F5D-AFDD38BF215D}" srcOrd="0" destOrd="0" presId="urn:microsoft.com/office/officeart/2005/8/layout/hierarchy2"/>
    <dgm:cxn modelId="{A274AD5E-5772-400A-A48B-8383BE2F838F}" srcId="{DD5A01CF-BA07-4880-A018-81BA95E200BF}" destId="{ECC6642B-B25F-4E4D-8BD7-8A3988E04649}" srcOrd="0" destOrd="0" parTransId="{18ABBC5B-BFC4-4669-968D-06DA2D5A7049}" sibTransId="{2C090A9B-55C3-4DA4-AA75-826055AF2BEE}"/>
    <dgm:cxn modelId="{E6923161-1F30-4E4D-B0E3-083EC79D46EE}" type="presOf" srcId="{5A39AF06-6DBF-4E0E-8395-C3962EB50387}" destId="{97E5FC4F-0D1D-473F-913B-8550EFE3B0F3}" srcOrd="0" destOrd="0" presId="urn:microsoft.com/office/officeart/2005/8/layout/hierarchy2"/>
    <dgm:cxn modelId="{08D93B63-5530-414C-9EF3-DA04745B2C3B}" type="presOf" srcId="{5A39AF06-6DBF-4E0E-8395-C3962EB50387}" destId="{BE92DB57-6C9C-45FD-84CF-45A746AA08F9}" srcOrd="1" destOrd="0" presId="urn:microsoft.com/office/officeart/2005/8/layout/hierarchy2"/>
    <dgm:cxn modelId="{27864C67-7D38-41EE-BCEE-0D45C21D1BFC}" type="presOf" srcId="{5184521F-B162-42F5-BC6E-8CDE992E7D4C}" destId="{B6211F55-2F8B-40C1-B527-728D5C397E56}" srcOrd="1" destOrd="0" presId="urn:microsoft.com/office/officeart/2005/8/layout/hierarchy2"/>
    <dgm:cxn modelId="{DC1CBA89-C064-4B50-8603-4BEC434D1AA2}" type="presOf" srcId="{80B9001F-42A1-498D-83F8-9624E348E8E0}" destId="{28534C58-3E5E-4D18-8627-6C606D257D26}" srcOrd="0" destOrd="0" presId="urn:microsoft.com/office/officeart/2005/8/layout/hierarchy2"/>
    <dgm:cxn modelId="{33F5B98B-5334-4327-BB01-32CAA3D01B4C}" type="presOf" srcId="{18ABBC5B-BFC4-4669-968D-06DA2D5A7049}" destId="{1699CB96-B1E9-4117-B4A7-4A869582B7F9}" srcOrd="0" destOrd="0" presId="urn:microsoft.com/office/officeart/2005/8/layout/hierarchy2"/>
    <dgm:cxn modelId="{63EE919B-42F1-4DC5-9CF8-8C70C06A6C51}" type="presOf" srcId="{0D4713C5-8EA4-4DC7-B217-06AF3002F1A6}" destId="{14671FC1-B8D2-44F6-BA28-8F09F961DCAF}" srcOrd="0" destOrd="0" presId="urn:microsoft.com/office/officeart/2005/8/layout/hierarchy2"/>
    <dgm:cxn modelId="{7E3A43C0-3BCE-41C9-BC11-0C9442D7E721}" type="presOf" srcId="{5184521F-B162-42F5-BC6E-8CDE992E7D4C}" destId="{4AC4F78F-8F0D-4F49-B883-C0091E55F567}" srcOrd="0" destOrd="0" presId="urn:microsoft.com/office/officeart/2005/8/layout/hierarchy2"/>
    <dgm:cxn modelId="{292A1EC6-E4B5-464C-A36D-813C976DD4E4}" type="presOf" srcId="{77AB4CC6-03C9-428D-852E-ABF03CC1240D}" destId="{DFA3A9B1-381E-48FF-973A-032B1C8B9A1F}" srcOrd="0" destOrd="0" presId="urn:microsoft.com/office/officeart/2005/8/layout/hierarchy2"/>
    <dgm:cxn modelId="{360385D3-5D37-48E8-83FA-CF1290A4D804}" srcId="{77AB4CC6-03C9-428D-852E-ABF03CC1240D}" destId="{DD5A01CF-BA07-4880-A018-81BA95E200BF}" srcOrd="0" destOrd="0" parTransId="{BCC54C06-E43A-4400-BACB-6B87EF12EE0D}" sibTransId="{2FCB8BDF-13E9-4494-A88B-A3D13A705FBD}"/>
    <dgm:cxn modelId="{67AF31DA-F7FD-450A-9DF9-907ED486201F}" type="presOf" srcId="{DD5A01CF-BA07-4880-A018-81BA95E200BF}" destId="{28565758-817E-4CD4-B2CE-10D7C782C43C}" srcOrd="0" destOrd="0" presId="urn:microsoft.com/office/officeart/2005/8/layout/hierarchy2"/>
    <dgm:cxn modelId="{4D8F3F8D-E863-4DED-A18A-D36F01F44E86}" type="presParOf" srcId="{DFA3A9B1-381E-48FF-973A-032B1C8B9A1F}" destId="{A2FB69A7-1479-4B52-8AF8-A3359801E2D6}" srcOrd="0" destOrd="0" presId="urn:microsoft.com/office/officeart/2005/8/layout/hierarchy2"/>
    <dgm:cxn modelId="{AA79B06E-6371-4844-8070-B934AB87438A}" type="presParOf" srcId="{A2FB69A7-1479-4B52-8AF8-A3359801E2D6}" destId="{28565758-817E-4CD4-B2CE-10D7C782C43C}" srcOrd="0" destOrd="0" presId="urn:microsoft.com/office/officeart/2005/8/layout/hierarchy2"/>
    <dgm:cxn modelId="{9324BBC3-5530-444F-970A-CF63ED13B3A4}" type="presParOf" srcId="{A2FB69A7-1479-4B52-8AF8-A3359801E2D6}" destId="{D4EF52AD-8C79-4703-B2DF-755534BB9143}" srcOrd="1" destOrd="0" presId="urn:microsoft.com/office/officeart/2005/8/layout/hierarchy2"/>
    <dgm:cxn modelId="{8FC03902-BA63-4360-946D-43183BAE3E37}" type="presParOf" srcId="{D4EF52AD-8C79-4703-B2DF-755534BB9143}" destId="{1699CB96-B1E9-4117-B4A7-4A869582B7F9}" srcOrd="0" destOrd="0" presId="urn:microsoft.com/office/officeart/2005/8/layout/hierarchy2"/>
    <dgm:cxn modelId="{BD8D3C9C-7176-4974-A703-24F2A0B9E6D5}" type="presParOf" srcId="{1699CB96-B1E9-4117-B4A7-4A869582B7F9}" destId="{58275657-8EAA-432C-855D-E0815A452169}" srcOrd="0" destOrd="0" presId="urn:microsoft.com/office/officeart/2005/8/layout/hierarchy2"/>
    <dgm:cxn modelId="{0824FE01-27CE-4245-8986-B3830ACA2699}" type="presParOf" srcId="{D4EF52AD-8C79-4703-B2DF-755534BB9143}" destId="{C975DC0D-9DA8-4AB6-A2BB-0F9083D1712E}" srcOrd="1" destOrd="0" presId="urn:microsoft.com/office/officeart/2005/8/layout/hierarchy2"/>
    <dgm:cxn modelId="{65DBCD6E-B1B0-42EC-BB36-050AFD9FE92A}" type="presParOf" srcId="{C975DC0D-9DA8-4AB6-A2BB-0F9083D1712E}" destId="{CB153039-8B21-4F03-8F5D-AFDD38BF215D}" srcOrd="0" destOrd="0" presId="urn:microsoft.com/office/officeart/2005/8/layout/hierarchy2"/>
    <dgm:cxn modelId="{CDCC10F1-1357-468E-9794-6F8F1ACBDEF0}" type="presParOf" srcId="{C975DC0D-9DA8-4AB6-A2BB-0F9083D1712E}" destId="{A0C2C2CD-F979-4FEB-9DB7-C616CA8C28B8}" srcOrd="1" destOrd="0" presId="urn:microsoft.com/office/officeart/2005/8/layout/hierarchy2"/>
    <dgm:cxn modelId="{8CAB0500-9F05-4F2F-A26B-64FFA220CF0B}" type="presParOf" srcId="{D4EF52AD-8C79-4703-B2DF-755534BB9143}" destId="{4AC4F78F-8F0D-4F49-B883-C0091E55F567}" srcOrd="2" destOrd="0" presId="urn:microsoft.com/office/officeart/2005/8/layout/hierarchy2"/>
    <dgm:cxn modelId="{F531818E-3FE1-4F73-AC90-DDACA9D01873}" type="presParOf" srcId="{4AC4F78F-8F0D-4F49-B883-C0091E55F567}" destId="{B6211F55-2F8B-40C1-B527-728D5C397E56}" srcOrd="0" destOrd="0" presId="urn:microsoft.com/office/officeart/2005/8/layout/hierarchy2"/>
    <dgm:cxn modelId="{27BDB5A3-6E54-4EF7-AF14-322CC7841276}" type="presParOf" srcId="{D4EF52AD-8C79-4703-B2DF-755534BB9143}" destId="{78844F1B-D239-4A8A-B86E-990F66490965}" srcOrd="3" destOrd="0" presId="urn:microsoft.com/office/officeart/2005/8/layout/hierarchy2"/>
    <dgm:cxn modelId="{3EE8576A-6CED-4C11-A500-E499F18D4A6A}" type="presParOf" srcId="{78844F1B-D239-4A8A-B86E-990F66490965}" destId="{28534C58-3E5E-4D18-8627-6C606D257D26}" srcOrd="0" destOrd="0" presId="urn:microsoft.com/office/officeart/2005/8/layout/hierarchy2"/>
    <dgm:cxn modelId="{4BD15C62-6BFF-48C0-B5F9-7A070A18B903}" type="presParOf" srcId="{78844F1B-D239-4A8A-B86E-990F66490965}" destId="{37B12D86-C3A5-4CB4-8198-F3EDF3673643}" srcOrd="1" destOrd="0" presId="urn:microsoft.com/office/officeart/2005/8/layout/hierarchy2"/>
    <dgm:cxn modelId="{9C81C150-8F93-491F-B4A7-3BD6405BFCBB}" type="presParOf" srcId="{D4EF52AD-8C79-4703-B2DF-755534BB9143}" destId="{97E5FC4F-0D1D-473F-913B-8550EFE3B0F3}" srcOrd="4" destOrd="0" presId="urn:microsoft.com/office/officeart/2005/8/layout/hierarchy2"/>
    <dgm:cxn modelId="{BC566DDD-D4E3-4C7C-A99E-A6DC0A1D774B}" type="presParOf" srcId="{97E5FC4F-0D1D-473F-913B-8550EFE3B0F3}" destId="{BE92DB57-6C9C-45FD-84CF-45A746AA08F9}" srcOrd="0" destOrd="0" presId="urn:microsoft.com/office/officeart/2005/8/layout/hierarchy2"/>
    <dgm:cxn modelId="{1E89E679-5E20-426C-8E9F-66A56033FF93}" type="presParOf" srcId="{D4EF52AD-8C79-4703-B2DF-755534BB9143}" destId="{EAF1A05A-4ECB-4448-933D-EC5EF2FAB255}" srcOrd="5" destOrd="0" presId="urn:microsoft.com/office/officeart/2005/8/layout/hierarchy2"/>
    <dgm:cxn modelId="{AC696F87-6E9F-4177-AD0E-1BAA7993213A}" type="presParOf" srcId="{EAF1A05A-4ECB-4448-933D-EC5EF2FAB255}" destId="{14671FC1-B8D2-44F6-BA28-8F09F961DCAF}" srcOrd="0" destOrd="0" presId="urn:microsoft.com/office/officeart/2005/8/layout/hierarchy2"/>
    <dgm:cxn modelId="{6A6ECC1C-0892-40F1-B544-A58824FED621}" type="presParOf" srcId="{EAF1A05A-4ECB-4448-933D-EC5EF2FAB255}" destId="{596CBFC8-73D3-4F5E-81AC-6D1C69A95AB1}" srcOrd="1" destOrd="0" presId="urn:microsoft.com/office/officeart/2005/8/layout/hierarchy2"/>
  </dgm:cxnLst>
  <dgm:bg>
    <a:solidFill>
      <a:schemeClr val="bg1">
        <a:lumMod val="95000"/>
      </a:schemeClr>
    </a:solidFill>
  </dgm:bg>
  <dgm:whole>
    <a:ln>
      <a:solidFill>
        <a:schemeClr val="bg1"/>
      </a:solidFill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7AB4CC6-03C9-428D-852E-ABF03CC1240D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DD5A01CF-BA07-4880-A018-81BA95E200BF}">
      <dgm:prSet phldrT="[Texto]" custT="1"/>
      <dgm:spPr>
        <a:solidFill>
          <a:srgbClr val="000000"/>
        </a:solidFill>
      </dgm:spPr>
      <dgm:t>
        <a:bodyPr/>
        <a:lstStyle/>
        <a:p>
          <a:r>
            <a:rPr lang="pt-BR" sz="2400" b="1" dirty="0">
              <a:solidFill>
                <a:srgbClr val="FFFF00"/>
              </a:solidFill>
            </a:rPr>
            <a:t>Ideia do Programa de Regularidade Previdenciária</a:t>
          </a:r>
        </a:p>
      </dgm:t>
    </dgm:pt>
    <dgm:pt modelId="{BCC54C06-E43A-4400-BACB-6B87EF12EE0D}" type="parTrans" cxnId="{360385D3-5D37-48E8-83FA-CF1290A4D804}">
      <dgm:prSet/>
      <dgm:spPr/>
      <dgm:t>
        <a:bodyPr/>
        <a:lstStyle/>
        <a:p>
          <a:endParaRPr lang="pt-BR"/>
        </a:p>
      </dgm:t>
    </dgm:pt>
    <dgm:pt modelId="{2FCB8BDF-13E9-4494-A88B-A3D13A705FBD}" type="sibTrans" cxnId="{360385D3-5D37-48E8-83FA-CF1290A4D804}">
      <dgm:prSet/>
      <dgm:spPr/>
      <dgm:t>
        <a:bodyPr/>
        <a:lstStyle/>
        <a:p>
          <a:endParaRPr lang="pt-BR"/>
        </a:p>
      </dgm:t>
    </dgm:pt>
    <dgm:pt modelId="{ECC6642B-B25F-4E4D-8BD7-8A3988E04649}">
      <dgm:prSet phldrT="[Texto]" custT="1"/>
      <dgm:spPr>
        <a:solidFill>
          <a:schemeClr val="accent6">
            <a:lumMod val="40000"/>
            <a:lumOff val="60000"/>
          </a:schemeClr>
        </a:solidFill>
        <a:ln w="1905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gm:spPr>
      <dgm:t>
        <a:bodyPr spcFirstLastPara="0" vert="horz" wrap="square" lIns="8255" tIns="8255" rIns="8255" bIns="8255" numCol="1" spcCol="1270" anchor="ctr" anchorCtr="0"/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dirty="0">
              <a:solidFill>
                <a:schemeClr val="tx1"/>
              </a:solidFill>
              <a:latin typeface="Aptos" panose="02110004020202020204"/>
              <a:ea typeface="+mn-ea"/>
              <a:cs typeface="+mn-cs"/>
            </a:rPr>
            <a:t>Melhoria da gestão e sustentabilidade</a:t>
          </a:r>
        </a:p>
      </dgm:t>
    </dgm:pt>
    <dgm:pt modelId="{18ABBC5B-BFC4-4669-968D-06DA2D5A7049}" type="parTrans" cxnId="{A274AD5E-5772-400A-A48B-8383BE2F838F}">
      <dgm:prSet/>
      <dgm:spPr>
        <a:ln>
          <a:solidFill>
            <a:srgbClr val="002060"/>
          </a:solidFill>
        </a:ln>
      </dgm:spPr>
      <dgm:t>
        <a:bodyPr/>
        <a:lstStyle/>
        <a:p>
          <a:endParaRPr lang="pt-BR"/>
        </a:p>
      </dgm:t>
    </dgm:pt>
    <dgm:pt modelId="{2C090A9B-55C3-4DA4-AA75-826055AF2BEE}" type="sibTrans" cxnId="{A274AD5E-5772-400A-A48B-8383BE2F838F}">
      <dgm:prSet/>
      <dgm:spPr/>
      <dgm:t>
        <a:bodyPr/>
        <a:lstStyle/>
        <a:p>
          <a:endParaRPr lang="pt-BR"/>
        </a:p>
      </dgm:t>
    </dgm:pt>
    <dgm:pt modelId="{0DF9FA90-C1FE-4C3A-8FCE-0428AA55456C}">
      <dgm:prSet phldrT="[Texto]" custT="1"/>
      <dgm:spPr>
        <a:solidFill>
          <a:srgbClr val="70AD47">
            <a:lumMod val="50000"/>
          </a:srgb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gm:spPr>
      <dgm:t>
        <a:bodyPr spcFirstLastPara="0" vert="horz" wrap="square" lIns="10160" tIns="10160" rIns="10160" bIns="10160" numCol="1" spcCol="1270" anchor="ctr" anchorCtr="0"/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pt-BR" sz="2100" b="1" kern="12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Transparência</a:t>
          </a:r>
        </a:p>
      </dgm:t>
    </dgm:pt>
    <dgm:pt modelId="{F79CC419-8FF0-4561-8AB8-53D318BAD9AF}" type="parTrans" cxnId="{D1374CC2-21D8-412A-A445-A9B8AB8B82C9}">
      <dgm:prSet/>
      <dgm:spPr>
        <a:ln>
          <a:solidFill>
            <a:srgbClr val="002060"/>
          </a:solidFill>
        </a:ln>
      </dgm:spPr>
      <dgm:t>
        <a:bodyPr/>
        <a:lstStyle/>
        <a:p>
          <a:endParaRPr lang="pt-BR"/>
        </a:p>
      </dgm:t>
    </dgm:pt>
    <dgm:pt modelId="{50F9E503-6200-4076-9636-F102C0E2BC99}" type="sibTrans" cxnId="{D1374CC2-21D8-412A-A445-A9B8AB8B82C9}">
      <dgm:prSet/>
      <dgm:spPr/>
      <dgm:t>
        <a:bodyPr/>
        <a:lstStyle/>
        <a:p>
          <a:endParaRPr lang="pt-BR"/>
        </a:p>
      </dgm:t>
    </dgm:pt>
    <dgm:pt modelId="{BDDB56DE-BE09-4551-A374-F32E22426870}">
      <dgm:prSet phldrT="[Texto]" custT="1"/>
      <dgm:spPr>
        <a:solidFill>
          <a:srgbClr val="70AD47">
            <a:lumMod val="50000"/>
          </a:srgb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gm:spPr>
      <dgm:t>
        <a:bodyPr spcFirstLastPara="0" vert="horz" wrap="square" lIns="10160" tIns="10160" rIns="10160" bIns="10160" numCol="1" spcCol="1270" anchor="ctr" anchorCtr="0"/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pt-BR" sz="2100" b="1" kern="12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Governança</a:t>
          </a:r>
        </a:p>
      </dgm:t>
    </dgm:pt>
    <dgm:pt modelId="{F3AD2FC3-C50C-42F8-BED0-2AB725A803F9}" type="parTrans" cxnId="{39044404-4E40-45CA-824E-20C5FE92E419}">
      <dgm:prSet/>
      <dgm:spPr>
        <a:ln>
          <a:solidFill>
            <a:srgbClr val="002060"/>
          </a:solidFill>
        </a:ln>
      </dgm:spPr>
      <dgm:t>
        <a:bodyPr/>
        <a:lstStyle/>
        <a:p>
          <a:endParaRPr lang="pt-BR"/>
        </a:p>
      </dgm:t>
    </dgm:pt>
    <dgm:pt modelId="{3D8EA3FD-BF7D-46F0-AD94-EE42E3A667C3}" type="sibTrans" cxnId="{39044404-4E40-45CA-824E-20C5FE92E419}">
      <dgm:prSet/>
      <dgm:spPr/>
      <dgm:t>
        <a:bodyPr/>
        <a:lstStyle/>
        <a:p>
          <a:endParaRPr lang="pt-BR"/>
        </a:p>
      </dgm:t>
    </dgm:pt>
    <dgm:pt modelId="{80B9001F-42A1-498D-83F8-9624E348E8E0}">
      <dgm:prSet phldrT="[Texto]" custT="1"/>
      <dgm:spPr>
        <a:solidFill>
          <a:srgbClr val="70AD47">
            <a:lumMod val="40000"/>
            <a:lumOff val="60000"/>
          </a:srgbClr>
        </a:solidFill>
        <a:ln w="1905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gm:spPr>
      <dgm:t>
        <a:bodyPr spcFirstLastPara="0" vert="horz" wrap="square" lIns="8255" tIns="8255" rIns="8255" bIns="8255" numCol="1" spcCol="1270" anchor="ctr" anchorCtr="0"/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100" b="1" kern="1200" dirty="0">
              <a:solidFill>
                <a:prstClr val="black"/>
              </a:solidFill>
              <a:latin typeface="Aptos" panose="02110004020202020204"/>
              <a:ea typeface="+mn-ea"/>
              <a:cs typeface="+mn-cs"/>
            </a:rPr>
            <a:t>Acessibilidade a todos os entes</a:t>
          </a:r>
        </a:p>
      </dgm:t>
    </dgm:pt>
    <dgm:pt modelId="{5184521F-B162-42F5-BC6E-8CDE992E7D4C}" type="parTrans" cxnId="{1A11A80A-2A43-4BC7-B3A4-2AFB912F2560}">
      <dgm:prSet custT="1"/>
      <dgm:spPr>
        <a:noFill/>
        <a:ln w="19050" cap="flat" cmpd="sng" algn="ctr">
          <a:solidFill>
            <a:srgbClr val="002060"/>
          </a:solidFill>
          <a:prstDash val="solid"/>
          <a:miter lim="800000"/>
        </a:ln>
        <a:effectLst/>
      </dgm:spPr>
      <dgm:t>
        <a:bodyPr spcFirstLastPara="0" vert="horz" wrap="square" lIns="12700" tIns="0" rIns="12700" bIns="0" numCol="1" spcCol="1270" anchor="ctr" anchorCtr="0"/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100" kern="120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Aptos" panose="02110004020202020204"/>
            <a:ea typeface="+mn-ea"/>
            <a:cs typeface="+mn-cs"/>
          </a:endParaRPr>
        </a:p>
      </dgm:t>
    </dgm:pt>
    <dgm:pt modelId="{5E8405BD-E84C-468E-AA66-C862EA4D2ADA}" type="sibTrans" cxnId="{1A11A80A-2A43-4BC7-B3A4-2AFB912F2560}">
      <dgm:prSet/>
      <dgm:spPr/>
      <dgm:t>
        <a:bodyPr/>
        <a:lstStyle/>
        <a:p>
          <a:endParaRPr lang="pt-BR"/>
        </a:p>
      </dgm:t>
    </dgm:pt>
    <dgm:pt modelId="{B3412B40-70FC-4AC5-9B38-150B9952941E}">
      <dgm:prSet custT="1"/>
      <dgm:spPr>
        <a:solidFill>
          <a:srgbClr val="70AD47">
            <a:lumMod val="50000"/>
          </a:srgb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gm:spPr>
      <dgm:t>
        <a:bodyPr spcFirstLastPara="0" vert="horz" wrap="square" lIns="10160" tIns="10160" rIns="10160" bIns="10160" numCol="1" spcCol="1270" anchor="ctr" anchorCtr="0"/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pt-BR" sz="2100" b="1" kern="12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c/ ou sem débitos; </a:t>
          </a:r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pt-BR" sz="2100" b="1" kern="12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ou c/ CRP judicial;</a:t>
          </a:r>
        </a:p>
      </dgm:t>
    </dgm:pt>
    <dgm:pt modelId="{64BC9739-9475-4B9A-B196-04539EE13E38}" type="parTrans" cxnId="{9F4B1931-0510-44C5-AE63-C9BEA4D1ADA5}">
      <dgm:prSet/>
      <dgm:spPr>
        <a:ln>
          <a:solidFill>
            <a:srgbClr val="002060"/>
          </a:solidFill>
        </a:ln>
      </dgm:spPr>
      <dgm:t>
        <a:bodyPr/>
        <a:lstStyle/>
        <a:p>
          <a:endParaRPr lang="pt-BR"/>
        </a:p>
      </dgm:t>
    </dgm:pt>
    <dgm:pt modelId="{1C7E3105-BBE9-496D-9B37-547D4D53B79B}" type="sibTrans" cxnId="{9F4B1931-0510-44C5-AE63-C9BEA4D1ADA5}">
      <dgm:prSet/>
      <dgm:spPr/>
      <dgm:t>
        <a:bodyPr/>
        <a:lstStyle/>
        <a:p>
          <a:endParaRPr lang="pt-BR"/>
        </a:p>
      </dgm:t>
    </dgm:pt>
    <dgm:pt modelId="{2051F60A-8EEF-4D59-8667-05D178C5518B}">
      <dgm:prSet/>
      <dgm:spPr>
        <a:solidFill>
          <a:schemeClr val="accent6">
            <a:lumMod val="50000"/>
          </a:schemeClr>
        </a:solidFill>
      </dgm:spPr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pt-BR" b="1" dirty="0">
              <a:solidFill>
                <a:schemeClr val="bg1"/>
              </a:solidFill>
            </a:rPr>
            <a:t>Manutenção da Regularidade no Repasse</a:t>
          </a:r>
          <a:endParaRPr lang="pt-BR" dirty="0">
            <a:solidFill>
              <a:schemeClr val="bg1"/>
            </a:solidFill>
          </a:endParaRPr>
        </a:p>
      </dgm:t>
    </dgm:pt>
    <dgm:pt modelId="{89016638-03BA-4F90-ADB7-5ED30C4C3214}" type="parTrans" cxnId="{D52C1731-7457-484F-8E72-1CA103C25805}">
      <dgm:prSet/>
      <dgm:spPr>
        <a:ln>
          <a:solidFill>
            <a:srgbClr val="002060"/>
          </a:solidFill>
        </a:ln>
      </dgm:spPr>
      <dgm:t>
        <a:bodyPr/>
        <a:lstStyle/>
        <a:p>
          <a:endParaRPr lang="pt-BR"/>
        </a:p>
      </dgm:t>
    </dgm:pt>
    <dgm:pt modelId="{24E31079-CD14-433C-84DB-D5CBA5052735}" type="sibTrans" cxnId="{D52C1731-7457-484F-8E72-1CA103C25805}">
      <dgm:prSet/>
      <dgm:spPr/>
      <dgm:t>
        <a:bodyPr/>
        <a:lstStyle/>
        <a:p>
          <a:endParaRPr lang="pt-BR"/>
        </a:p>
      </dgm:t>
    </dgm:pt>
    <dgm:pt modelId="{2EA8860E-E1D9-4BA7-975F-67DE5D87DEB6}">
      <dgm:prSet custT="1"/>
      <dgm:spPr>
        <a:solidFill>
          <a:srgbClr val="70AD47">
            <a:lumMod val="50000"/>
          </a:srgb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gm:spPr>
      <dgm:t>
        <a:bodyPr spcFirstLastPara="0" vert="horz" wrap="square" lIns="10160" tIns="10160" rIns="10160" bIns="10160" numCol="1" spcCol="1270" anchor="ctr" anchorCtr="0"/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pt-BR" sz="2100" b="1" kern="12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Equilíbrio Atuarial: aonde se quer chegar</a:t>
          </a:r>
        </a:p>
      </dgm:t>
    </dgm:pt>
    <dgm:pt modelId="{DD14F883-A708-451C-BD0A-D45E5F3F76E8}" type="parTrans" cxnId="{FE00D75E-1D20-4304-9CE0-76C506428A1F}">
      <dgm:prSet/>
      <dgm:spPr>
        <a:ln>
          <a:solidFill>
            <a:srgbClr val="002060"/>
          </a:solidFill>
        </a:ln>
      </dgm:spPr>
      <dgm:t>
        <a:bodyPr/>
        <a:lstStyle/>
        <a:p>
          <a:endParaRPr lang="pt-BR"/>
        </a:p>
      </dgm:t>
    </dgm:pt>
    <dgm:pt modelId="{E49EB15B-12BF-4C77-BD23-17C36A02744F}" type="sibTrans" cxnId="{FE00D75E-1D20-4304-9CE0-76C506428A1F}">
      <dgm:prSet/>
      <dgm:spPr/>
      <dgm:t>
        <a:bodyPr/>
        <a:lstStyle/>
        <a:p>
          <a:endParaRPr lang="pt-BR"/>
        </a:p>
      </dgm:t>
    </dgm:pt>
    <dgm:pt modelId="{0D4713C5-8EA4-4DC7-B217-06AF3002F1A6}">
      <dgm:prSet custT="1"/>
      <dgm:spPr>
        <a:solidFill>
          <a:srgbClr val="70AD47">
            <a:lumMod val="40000"/>
            <a:lumOff val="60000"/>
          </a:srgbClr>
        </a:solidFill>
        <a:ln w="1905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gm:spPr>
      <dgm:t>
        <a:bodyPr spcFirstLastPara="0" vert="horz" wrap="square" lIns="8255" tIns="8255" rIns="8255" bIns="8255" numCol="1" spcCol="1270" anchor="ctr" anchorCtr="0"/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100" b="1" kern="1200" dirty="0">
              <a:solidFill>
                <a:prstClr val="black"/>
              </a:solidFill>
              <a:latin typeface="Aptos" panose="02110004020202020204"/>
              <a:ea typeface="+mn-ea"/>
              <a:cs typeface="+mn-cs"/>
            </a:rPr>
            <a:t>Flexibilidade e Adaptabilidade</a:t>
          </a:r>
        </a:p>
      </dgm:t>
    </dgm:pt>
    <dgm:pt modelId="{5A39AF06-6DBF-4E0E-8395-C3962EB50387}" type="parTrans" cxnId="{E0021108-CD31-4E36-AA51-C6718C73C927}">
      <dgm:prSet/>
      <dgm:spPr>
        <a:ln>
          <a:solidFill>
            <a:srgbClr val="002060"/>
          </a:solidFill>
        </a:ln>
      </dgm:spPr>
      <dgm:t>
        <a:bodyPr/>
        <a:lstStyle/>
        <a:p>
          <a:endParaRPr lang="pt-BR"/>
        </a:p>
      </dgm:t>
    </dgm:pt>
    <dgm:pt modelId="{9495E098-97AD-41A1-9795-D3F448BA7704}" type="sibTrans" cxnId="{E0021108-CD31-4E36-AA51-C6718C73C927}">
      <dgm:prSet/>
      <dgm:spPr/>
      <dgm:t>
        <a:bodyPr/>
        <a:lstStyle/>
        <a:p>
          <a:endParaRPr lang="pt-BR"/>
        </a:p>
      </dgm:t>
    </dgm:pt>
    <dgm:pt modelId="{1D7903ED-C904-446E-A259-5774127B2712}">
      <dgm:prSet custT="1"/>
      <dgm:spPr>
        <a:solidFill>
          <a:srgbClr val="70AD47">
            <a:lumMod val="50000"/>
          </a:srgb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gm:spPr>
      <dgm:t>
        <a:bodyPr spcFirstLastPara="0" vert="horz" wrap="square" lIns="10160" tIns="10160" rIns="10160" bIns="10160" numCol="1" spcCol="1270" anchor="ctr" anchorCtr="0"/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pt-BR" sz="2100" b="1" kern="12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Módulos x Fases</a:t>
          </a:r>
        </a:p>
      </dgm:t>
    </dgm:pt>
    <dgm:pt modelId="{69E92D5F-01B9-4CDB-AE5A-3CD028941FFD}" type="parTrans" cxnId="{BB850C92-B0BB-4F3B-B670-1442C4420857}">
      <dgm:prSet/>
      <dgm:spPr>
        <a:ln>
          <a:solidFill>
            <a:srgbClr val="002060"/>
          </a:solidFill>
        </a:ln>
      </dgm:spPr>
      <dgm:t>
        <a:bodyPr/>
        <a:lstStyle/>
        <a:p>
          <a:endParaRPr lang="pt-BR" dirty="0"/>
        </a:p>
      </dgm:t>
    </dgm:pt>
    <dgm:pt modelId="{CAA7922A-AA78-417B-A662-C891523FDEB6}" type="sibTrans" cxnId="{BB850C92-B0BB-4F3B-B670-1442C4420857}">
      <dgm:prSet/>
      <dgm:spPr/>
      <dgm:t>
        <a:bodyPr/>
        <a:lstStyle/>
        <a:p>
          <a:endParaRPr lang="pt-BR"/>
        </a:p>
      </dgm:t>
    </dgm:pt>
    <dgm:pt modelId="{E3897388-E0BB-435A-BE48-D475EB4462D2}">
      <dgm:prSet custT="1"/>
      <dgm:spPr>
        <a:noFill/>
        <a:ln w="19050" cap="flat" cmpd="sng" algn="ctr">
          <a:noFill/>
          <a:prstDash val="solid"/>
          <a:miter lim="800000"/>
        </a:ln>
        <a:effectLst/>
      </dgm:spPr>
      <dgm:t>
        <a:bodyPr spcFirstLastPara="0" vert="horz" wrap="square" lIns="8255" tIns="8255" rIns="8255" bIns="8255" numCol="1" spcCol="1270" anchor="ctr" anchorCtr="0"/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700" b="1" kern="1200" dirty="0">
              <a:solidFill>
                <a:schemeClr val="tx1"/>
              </a:solidFill>
              <a:latin typeface="Aptos" panose="02110004020202020204"/>
              <a:ea typeface="+mn-ea"/>
              <a:cs typeface="+mn-cs"/>
            </a:rPr>
            <a:t>Contemplará medidas para orientação e acompanhamento dos entes e p/ simplificação e racionalização da emissão do CRP.</a:t>
          </a:r>
          <a:r>
            <a:rPr lang="pt-BR" sz="1700" b="1" kern="1200" dirty="0">
              <a:solidFill>
                <a:schemeClr val="accent6">
                  <a:lumMod val="50000"/>
                </a:schemeClr>
              </a:solidFill>
              <a:latin typeface="Aptos" panose="02110004020202020204"/>
              <a:ea typeface="+mn-ea"/>
              <a:cs typeface="+mn-cs"/>
            </a:rPr>
            <a:t> </a:t>
          </a:r>
        </a:p>
      </dgm:t>
    </dgm:pt>
    <dgm:pt modelId="{43444F2F-7B1A-4C32-A675-A42B0A6EA2BD}" type="sibTrans" cxnId="{12821EB8-A4B4-4621-837A-1F601948AADD}">
      <dgm:prSet/>
      <dgm:spPr/>
      <dgm:t>
        <a:bodyPr/>
        <a:lstStyle/>
        <a:p>
          <a:endParaRPr lang="pt-BR"/>
        </a:p>
      </dgm:t>
    </dgm:pt>
    <dgm:pt modelId="{0914E44A-9FFD-4479-806E-ACA37502750C}" type="parTrans" cxnId="{12821EB8-A4B4-4621-837A-1F601948AADD}">
      <dgm:prSet/>
      <dgm:spPr/>
      <dgm:t>
        <a:bodyPr/>
        <a:lstStyle/>
        <a:p>
          <a:endParaRPr lang="pt-BR"/>
        </a:p>
      </dgm:t>
    </dgm:pt>
    <dgm:pt modelId="{62955F13-BE4C-4225-A3AC-D518E345EF15}">
      <dgm:prSet custT="1"/>
      <dgm:spPr>
        <a:solidFill>
          <a:srgbClr val="70AD47">
            <a:lumMod val="50000"/>
          </a:srgb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gm:spPr>
      <dgm:t>
        <a:bodyPr spcFirstLastPara="0" vert="horz" wrap="square" lIns="10160" tIns="10160" rIns="10160" bIns="10160" numCol="1" spcCol="1270" anchor="ctr" anchorCtr="0"/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pt-BR" sz="2100" b="1" kern="12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c/ dificuldades p/ manter regularidade</a:t>
          </a:r>
        </a:p>
      </dgm:t>
    </dgm:pt>
    <dgm:pt modelId="{9365150D-0F00-469E-95BF-E83B7FE07D67}" type="parTrans" cxnId="{6B66B28F-AB53-42DD-8602-3250CEB60EE3}">
      <dgm:prSet/>
      <dgm:spPr/>
      <dgm:t>
        <a:bodyPr/>
        <a:lstStyle/>
        <a:p>
          <a:endParaRPr lang="pt-BR"/>
        </a:p>
      </dgm:t>
    </dgm:pt>
    <dgm:pt modelId="{4CFC14F7-02C9-4289-944B-2328BD509515}" type="sibTrans" cxnId="{6B66B28F-AB53-42DD-8602-3250CEB60EE3}">
      <dgm:prSet/>
      <dgm:spPr/>
      <dgm:t>
        <a:bodyPr/>
        <a:lstStyle/>
        <a:p>
          <a:endParaRPr lang="pt-BR"/>
        </a:p>
      </dgm:t>
    </dgm:pt>
    <dgm:pt modelId="{DFA3A9B1-381E-48FF-973A-032B1C8B9A1F}" type="pres">
      <dgm:prSet presAssocID="{77AB4CC6-03C9-428D-852E-ABF03CC1240D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A2FB69A7-1479-4B52-8AF8-A3359801E2D6}" type="pres">
      <dgm:prSet presAssocID="{DD5A01CF-BA07-4880-A018-81BA95E200BF}" presName="root1" presStyleCnt="0"/>
      <dgm:spPr/>
    </dgm:pt>
    <dgm:pt modelId="{28565758-817E-4CD4-B2CE-10D7C782C43C}" type="pres">
      <dgm:prSet presAssocID="{DD5A01CF-BA07-4880-A018-81BA95E200BF}" presName="LevelOneTextNode" presStyleLbl="node0" presStyleIdx="0" presStyleCnt="2" custScaleY="127814" custLinFactNeighborX="-50527" custLinFactNeighborY="-330">
        <dgm:presLayoutVars>
          <dgm:chPref val="3"/>
        </dgm:presLayoutVars>
      </dgm:prSet>
      <dgm:spPr/>
    </dgm:pt>
    <dgm:pt modelId="{D4EF52AD-8C79-4703-B2DF-755534BB9143}" type="pres">
      <dgm:prSet presAssocID="{DD5A01CF-BA07-4880-A018-81BA95E200BF}" presName="level2hierChild" presStyleCnt="0"/>
      <dgm:spPr/>
    </dgm:pt>
    <dgm:pt modelId="{1699CB96-B1E9-4117-B4A7-4A869582B7F9}" type="pres">
      <dgm:prSet presAssocID="{18ABBC5B-BFC4-4669-968D-06DA2D5A7049}" presName="conn2-1" presStyleLbl="parChTrans1D2" presStyleIdx="0" presStyleCnt="3"/>
      <dgm:spPr/>
    </dgm:pt>
    <dgm:pt modelId="{58275657-8EAA-432C-855D-E0815A452169}" type="pres">
      <dgm:prSet presAssocID="{18ABBC5B-BFC4-4669-968D-06DA2D5A7049}" presName="connTx" presStyleLbl="parChTrans1D2" presStyleIdx="0" presStyleCnt="3"/>
      <dgm:spPr/>
    </dgm:pt>
    <dgm:pt modelId="{C975DC0D-9DA8-4AB6-A2BB-0F9083D1712E}" type="pres">
      <dgm:prSet presAssocID="{ECC6642B-B25F-4E4D-8BD7-8A3988E04649}" presName="root2" presStyleCnt="0"/>
      <dgm:spPr/>
    </dgm:pt>
    <dgm:pt modelId="{CB153039-8B21-4F03-8F5D-AFDD38BF215D}" type="pres">
      <dgm:prSet presAssocID="{ECC6642B-B25F-4E4D-8BD7-8A3988E04649}" presName="LevelTwoTextNode" presStyleLbl="node2" presStyleIdx="0" presStyleCnt="3" custScaleY="80191">
        <dgm:presLayoutVars>
          <dgm:chPref val="3"/>
        </dgm:presLayoutVars>
      </dgm:prSet>
      <dgm:spPr>
        <a:xfrm>
          <a:off x="4689129" y="1769748"/>
          <a:ext cx="2083130" cy="722481"/>
        </a:xfrm>
        <a:prstGeom prst="roundRect">
          <a:avLst>
            <a:gd name="adj" fmla="val 10000"/>
          </a:avLst>
        </a:prstGeom>
      </dgm:spPr>
    </dgm:pt>
    <dgm:pt modelId="{A0C2C2CD-F979-4FEB-9DB7-C616CA8C28B8}" type="pres">
      <dgm:prSet presAssocID="{ECC6642B-B25F-4E4D-8BD7-8A3988E04649}" presName="level3hierChild" presStyleCnt="0"/>
      <dgm:spPr/>
    </dgm:pt>
    <dgm:pt modelId="{EF8BA1AF-C887-4212-8B9F-4BE080138D28}" type="pres">
      <dgm:prSet presAssocID="{89016638-03BA-4F90-ADB7-5ED30C4C3214}" presName="conn2-1" presStyleLbl="parChTrans1D3" presStyleIdx="0" presStyleCnt="7"/>
      <dgm:spPr/>
    </dgm:pt>
    <dgm:pt modelId="{7C3107D7-6D23-42FC-8D45-0A663CB65B42}" type="pres">
      <dgm:prSet presAssocID="{89016638-03BA-4F90-ADB7-5ED30C4C3214}" presName="connTx" presStyleLbl="parChTrans1D3" presStyleIdx="0" presStyleCnt="7"/>
      <dgm:spPr/>
    </dgm:pt>
    <dgm:pt modelId="{D73079E5-F675-4CF7-8E46-FC380DE9FB55}" type="pres">
      <dgm:prSet presAssocID="{2051F60A-8EEF-4D59-8667-05D178C5518B}" presName="root2" presStyleCnt="0"/>
      <dgm:spPr/>
    </dgm:pt>
    <dgm:pt modelId="{7E287811-FAB8-4AFF-BBED-CB355167591D}" type="pres">
      <dgm:prSet presAssocID="{2051F60A-8EEF-4D59-8667-05D178C5518B}" presName="LevelTwoTextNode" presStyleLbl="node3" presStyleIdx="0" presStyleCnt="7" custScaleX="132608" custScaleY="72619">
        <dgm:presLayoutVars>
          <dgm:chPref val="3"/>
        </dgm:presLayoutVars>
      </dgm:prSet>
      <dgm:spPr/>
    </dgm:pt>
    <dgm:pt modelId="{F3873127-86C4-48D7-9862-118B26029879}" type="pres">
      <dgm:prSet presAssocID="{2051F60A-8EEF-4D59-8667-05D178C5518B}" presName="level3hierChild" presStyleCnt="0"/>
      <dgm:spPr/>
    </dgm:pt>
    <dgm:pt modelId="{F5ADB95B-4B51-4C63-A660-49B625B63D00}" type="pres">
      <dgm:prSet presAssocID="{F79CC419-8FF0-4561-8AB8-53D318BAD9AF}" presName="conn2-1" presStyleLbl="parChTrans1D3" presStyleIdx="1" presStyleCnt="7"/>
      <dgm:spPr/>
    </dgm:pt>
    <dgm:pt modelId="{5883ED6B-5864-421D-80F1-254E08BDE030}" type="pres">
      <dgm:prSet presAssocID="{F79CC419-8FF0-4561-8AB8-53D318BAD9AF}" presName="connTx" presStyleLbl="parChTrans1D3" presStyleIdx="1" presStyleCnt="7"/>
      <dgm:spPr/>
    </dgm:pt>
    <dgm:pt modelId="{00782305-461F-4133-8C7E-AC1143B36908}" type="pres">
      <dgm:prSet presAssocID="{0DF9FA90-C1FE-4C3A-8FCE-0428AA55456C}" presName="root2" presStyleCnt="0"/>
      <dgm:spPr/>
    </dgm:pt>
    <dgm:pt modelId="{0B0043F7-C1AB-4732-AC7D-0A54AE4F8408}" type="pres">
      <dgm:prSet presAssocID="{0DF9FA90-C1FE-4C3A-8FCE-0428AA55456C}" presName="LevelTwoTextNode" presStyleLbl="node3" presStyleIdx="1" presStyleCnt="7" custScaleX="135591" custScaleY="70702">
        <dgm:presLayoutVars>
          <dgm:chPref val="3"/>
        </dgm:presLayoutVars>
      </dgm:prSet>
      <dgm:spPr>
        <a:xfrm>
          <a:off x="7398188" y="977973"/>
          <a:ext cx="3012919" cy="785521"/>
        </a:xfrm>
        <a:prstGeom prst="roundRect">
          <a:avLst>
            <a:gd name="adj" fmla="val 10000"/>
          </a:avLst>
        </a:prstGeom>
      </dgm:spPr>
    </dgm:pt>
    <dgm:pt modelId="{FAEA59EB-2471-48DC-BCB3-33B658513443}" type="pres">
      <dgm:prSet presAssocID="{0DF9FA90-C1FE-4C3A-8FCE-0428AA55456C}" presName="level3hierChild" presStyleCnt="0"/>
      <dgm:spPr/>
    </dgm:pt>
    <dgm:pt modelId="{0A516B3A-22D3-4057-A8FA-E52D4931F676}" type="pres">
      <dgm:prSet presAssocID="{F3AD2FC3-C50C-42F8-BED0-2AB725A803F9}" presName="conn2-1" presStyleLbl="parChTrans1D3" presStyleIdx="2" presStyleCnt="7"/>
      <dgm:spPr/>
    </dgm:pt>
    <dgm:pt modelId="{3BCC47B8-38CC-492A-AD12-3C149039CD8E}" type="pres">
      <dgm:prSet presAssocID="{F3AD2FC3-C50C-42F8-BED0-2AB725A803F9}" presName="connTx" presStyleLbl="parChTrans1D3" presStyleIdx="2" presStyleCnt="7"/>
      <dgm:spPr/>
    </dgm:pt>
    <dgm:pt modelId="{FE280D9C-A1F9-4018-928C-627C7EF5E305}" type="pres">
      <dgm:prSet presAssocID="{BDDB56DE-BE09-4551-A374-F32E22426870}" presName="root2" presStyleCnt="0"/>
      <dgm:spPr/>
    </dgm:pt>
    <dgm:pt modelId="{862AF05A-DCEC-4574-9555-DE42C5B51017}" type="pres">
      <dgm:prSet presAssocID="{BDDB56DE-BE09-4551-A374-F32E22426870}" presName="LevelTwoTextNode" presStyleLbl="node3" presStyleIdx="2" presStyleCnt="7" custScaleX="135660" custScaleY="58107">
        <dgm:presLayoutVars>
          <dgm:chPref val="3"/>
        </dgm:presLayoutVars>
      </dgm:prSet>
      <dgm:spPr>
        <a:xfrm>
          <a:off x="7398188" y="1930149"/>
          <a:ext cx="3014452" cy="645587"/>
        </a:xfrm>
        <a:prstGeom prst="roundRect">
          <a:avLst>
            <a:gd name="adj" fmla="val 10000"/>
          </a:avLst>
        </a:prstGeom>
      </dgm:spPr>
    </dgm:pt>
    <dgm:pt modelId="{0644FA09-FE22-4198-9197-3E31F138DE1F}" type="pres">
      <dgm:prSet presAssocID="{BDDB56DE-BE09-4551-A374-F32E22426870}" presName="level3hierChild" presStyleCnt="0"/>
      <dgm:spPr/>
    </dgm:pt>
    <dgm:pt modelId="{CE688F27-686D-4634-B7B1-5B9C265F8D13}" type="pres">
      <dgm:prSet presAssocID="{DD14F883-A708-451C-BD0A-D45E5F3F76E8}" presName="conn2-1" presStyleLbl="parChTrans1D3" presStyleIdx="3" presStyleCnt="7"/>
      <dgm:spPr/>
    </dgm:pt>
    <dgm:pt modelId="{F891E983-D412-493D-80A8-FF5651CE2993}" type="pres">
      <dgm:prSet presAssocID="{DD14F883-A708-451C-BD0A-D45E5F3F76E8}" presName="connTx" presStyleLbl="parChTrans1D3" presStyleIdx="3" presStyleCnt="7"/>
      <dgm:spPr/>
    </dgm:pt>
    <dgm:pt modelId="{1B860CF1-6DAB-4772-B7D7-7F81F3DF2DFF}" type="pres">
      <dgm:prSet presAssocID="{2EA8860E-E1D9-4BA7-975F-67DE5D87DEB6}" presName="root2" presStyleCnt="0"/>
      <dgm:spPr/>
    </dgm:pt>
    <dgm:pt modelId="{DAD75238-6A6D-4867-9BB8-C062E0C97683}" type="pres">
      <dgm:prSet presAssocID="{2EA8860E-E1D9-4BA7-975F-67DE5D87DEB6}" presName="LevelTwoTextNode" presStyleLbl="node3" presStyleIdx="3" presStyleCnt="7" custScaleX="136549" custScaleY="68746">
        <dgm:presLayoutVars>
          <dgm:chPref val="3"/>
        </dgm:presLayoutVars>
      </dgm:prSet>
      <dgm:spPr>
        <a:xfrm>
          <a:off x="7398188" y="2742392"/>
          <a:ext cx="3034206" cy="763790"/>
        </a:xfrm>
        <a:prstGeom prst="roundRect">
          <a:avLst>
            <a:gd name="adj" fmla="val 10000"/>
          </a:avLst>
        </a:prstGeom>
      </dgm:spPr>
    </dgm:pt>
    <dgm:pt modelId="{0DF7F1B5-CD7A-49F5-8279-58E0DE30D7B3}" type="pres">
      <dgm:prSet presAssocID="{2EA8860E-E1D9-4BA7-975F-67DE5D87DEB6}" presName="level3hierChild" presStyleCnt="0"/>
      <dgm:spPr/>
    </dgm:pt>
    <dgm:pt modelId="{4AC4F78F-8F0D-4F49-B883-C0091E55F567}" type="pres">
      <dgm:prSet presAssocID="{5184521F-B162-42F5-BC6E-8CDE992E7D4C}" presName="conn2-1" presStyleLbl="parChTrans1D2" presStyleIdx="1" presStyleCnt="3"/>
      <dgm:spPr>
        <a:xfrm rot="1184939">
          <a:off x="2173282" y="4617569"/>
          <a:ext cx="2592077" cy="27685"/>
        </a:xfrm>
        <a:custGeom>
          <a:avLst/>
          <a:gdLst/>
          <a:ahLst/>
          <a:cxnLst/>
          <a:rect l="0" t="0" r="0" b="0"/>
          <a:pathLst>
            <a:path>
              <a:moveTo>
                <a:pt x="0" y="13842"/>
              </a:moveTo>
              <a:lnTo>
                <a:pt x="2592077" y="13842"/>
              </a:lnTo>
            </a:path>
          </a:pathLst>
        </a:custGeom>
      </dgm:spPr>
    </dgm:pt>
    <dgm:pt modelId="{B6211F55-2F8B-40C1-B527-728D5C397E56}" type="pres">
      <dgm:prSet presAssocID="{5184521F-B162-42F5-BC6E-8CDE992E7D4C}" presName="connTx" presStyleLbl="parChTrans1D2" presStyleIdx="1" presStyleCnt="3"/>
      <dgm:spPr/>
    </dgm:pt>
    <dgm:pt modelId="{78844F1B-D239-4A8A-B86E-990F66490965}" type="pres">
      <dgm:prSet presAssocID="{80B9001F-42A1-498D-83F8-9624E348E8E0}" presName="root2" presStyleCnt="0"/>
      <dgm:spPr/>
    </dgm:pt>
    <dgm:pt modelId="{28534C58-3E5E-4D18-8627-6C606D257D26}" type="pres">
      <dgm:prSet presAssocID="{80B9001F-42A1-498D-83F8-9624E348E8E0}" presName="LevelTwoTextNode" presStyleLbl="node2" presStyleIdx="1" presStyleCnt="3" custScaleY="60582">
        <dgm:presLayoutVars>
          <dgm:chPref val="3"/>
        </dgm:presLayoutVars>
      </dgm:prSet>
      <dgm:spPr>
        <a:xfrm>
          <a:off x="4404215" y="3948622"/>
          <a:ext cx="2052008" cy="621573"/>
        </a:xfrm>
        <a:prstGeom prst="roundRect">
          <a:avLst>
            <a:gd name="adj" fmla="val 10000"/>
          </a:avLst>
        </a:prstGeom>
      </dgm:spPr>
    </dgm:pt>
    <dgm:pt modelId="{37B12D86-C3A5-4CB4-8198-F3EDF3673643}" type="pres">
      <dgm:prSet presAssocID="{80B9001F-42A1-498D-83F8-9624E348E8E0}" presName="level3hierChild" presStyleCnt="0"/>
      <dgm:spPr/>
    </dgm:pt>
    <dgm:pt modelId="{16D44108-6A58-4BA6-AE05-2E183BDE1EB7}" type="pres">
      <dgm:prSet presAssocID="{64BC9739-9475-4B9A-B196-04539EE13E38}" presName="conn2-1" presStyleLbl="parChTrans1D3" presStyleIdx="4" presStyleCnt="7"/>
      <dgm:spPr/>
    </dgm:pt>
    <dgm:pt modelId="{CD2A1BE6-A6F9-4C81-BE79-CF7039973DCC}" type="pres">
      <dgm:prSet presAssocID="{64BC9739-9475-4B9A-B196-04539EE13E38}" presName="connTx" presStyleLbl="parChTrans1D3" presStyleIdx="4" presStyleCnt="7"/>
      <dgm:spPr/>
    </dgm:pt>
    <dgm:pt modelId="{26239E86-F4C2-4F01-B8C2-0A20FEBA11BC}" type="pres">
      <dgm:prSet presAssocID="{B3412B40-70FC-4AC5-9B38-150B9952941E}" presName="root2" presStyleCnt="0"/>
      <dgm:spPr/>
    </dgm:pt>
    <dgm:pt modelId="{F9A76635-86A8-45BA-B971-B7458C979A0C}" type="pres">
      <dgm:prSet presAssocID="{B3412B40-70FC-4AC5-9B38-150B9952941E}" presName="LevelTwoTextNode" presStyleLbl="node3" presStyleIdx="4" presStyleCnt="7" custScaleX="137504" custScaleY="54123">
        <dgm:presLayoutVars>
          <dgm:chPref val="3"/>
        </dgm:presLayoutVars>
      </dgm:prSet>
      <dgm:spPr>
        <a:xfrm>
          <a:off x="7398188" y="3672837"/>
          <a:ext cx="3055427" cy="601323"/>
        </a:xfrm>
        <a:prstGeom prst="roundRect">
          <a:avLst>
            <a:gd name="adj" fmla="val 10000"/>
          </a:avLst>
        </a:prstGeom>
      </dgm:spPr>
    </dgm:pt>
    <dgm:pt modelId="{AFCE0848-618D-4929-AB95-2B421D026A4A}" type="pres">
      <dgm:prSet presAssocID="{B3412B40-70FC-4AC5-9B38-150B9952941E}" presName="level3hierChild" presStyleCnt="0"/>
      <dgm:spPr/>
    </dgm:pt>
    <dgm:pt modelId="{8853FA6B-C2E4-4E50-ADDA-1EC5E17498C3}" type="pres">
      <dgm:prSet presAssocID="{9365150D-0F00-469E-95BF-E83B7FE07D67}" presName="conn2-1" presStyleLbl="parChTrans1D3" presStyleIdx="5" presStyleCnt="7"/>
      <dgm:spPr/>
    </dgm:pt>
    <dgm:pt modelId="{C8202FC7-3934-4A54-B3FE-34B8392C5E82}" type="pres">
      <dgm:prSet presAssocID="{9365150D-0F00-469E-95BF-E83B7FE07D67}" presName="connTx" presStyleLbl="parChTrans1D3" presStyleIdx="5" presStyleCnt="7"/>
      <dgm:spPr/>
    </dgm:pt>
    <dgm:pt modelId="{EC73D13F-746F-4A86-9120-109FBA115165}" type="pres">
      <dgm:prSet presAssocID="{62955F13-BE4C-4225-A3AC-D518E345EF15}" presName="root2" presStyleCnt="0"/>
      <dgm:spPr/>
    </dgm:pt>
    <dgm:pt modelId="{6B7CE05E-6F34-4B90-B53B-238E2588962C}" type="pres">
      <dgm:prSet presAssocID="{62955F13-BE4C-4225-A3AC-D518E345EF15}" presName="LevelTwoTextNode" presStyleLbl="node3" presStyleIdx="5" presStyleCnt="7" custScaleX="135441" custScaleY="53926">
        <dgm:presLayoutVars>
          <dgm:chPref val="3"/>
        </dgm:presLayoutVars>
      </dgm:prSet>
      <dgm:spPr/>
    </dgm:pt>
    <dgm:pt modelId="{FAB150E3-8A08-4505-8A5E-2873A299240B}" type="pres">
      <dgm:prSet presAssocID="{62955F13-BE4C-4225-A3AC-D518E345EF15}" presName="level3hierChild" presStyleCnt="0"/>
      <dgm:spPr/>
    </dgm:pt>
    <dgm:pt modelId="{97E5FC4F-0D1D-473F-913B-8550EFE3B0F3}" type="pres">
      <dgm:prSet presAssocID="{5A39AF06-6DBF-4E0E-8395-C3962EB50387}" presName="conn2-1" presStyleLbl="parChTrans1D2" presStyleIdx="2" presStyleCnt="3"/>
      <dgm:spPr/>
    </dgm:pt>
    <dgm:pt modelId="{BE92DB57-6C9C-45FD-84CF-45A746AA08F9}" type="pres">
      <dgm:prSet presAssocID="{5A39AF06-6DBF-4E0E-8395-C3962EB50387}" presName="connTx" presStyleLbl="parChTrans1D2" presStyleIdx="2" presStyleCnt="3"/>
      <dgm:spPr/>
    </dgm:pt>
    <dgm:pt modelId="{EAF1A05A-4ECB-4448-933D-EC5EF2FAB255}" type="pres">
      <dgm:prSet presAssocID="{0D4713C5-8EA4-4DC7-B217-06AF3002F1A6}" presName="root2" presStyleCnt="0"/>
      <dgm:spPr/>
    </dgm:pt>
    <dgm:pt modelId="{14671FC1-B8D2-44F6-BA28-8F09F961DCAF}" type="pres">
      <dgm:prSet presAssocID="{0D4713C5-8EA4-4DC7-B217-06AF3002F1A6}" presName="LevelTwoTextNode" presStyleLbl="node2" presStyleIdx="2" presStyleCnt="3" custScaleY="63279">
        <dgm:presLayoutVars>
          <dgm:chPref val="3"/>
        </dgm:presLayoutVars>
      </dgm:prSet>
      <dgm:spPr>
        <a:xfrm>
          <a:off x="4404215" y="5156798"/>
          <a:ext cx="2052008" cy="649245"/>
        </a:xfrm>
        <a:prstGeom prst="roundRect">
          <a:avLst>
            <a:gd name="adj" fmla="val 10000"/>
          </a:avLst>
        </a:prstGeom>
      </dgm:spPr>
    </dgm:pt>
    <dgm:pt modelId="{596CBFC8-73D3-4F5E-81AC-6D1C69A95AB1}" type="pres">
      <dgm:prSet presAssocID="{0D4713C5-8EA4-4DC7-B217-06AF3002F1A6}" presName="level3hierChild" presStyleCnt="0"/>
      <dgm:spPr/>
    </dgm:pt>
    <dgm:pt modelId="{9F2319F2-895C-450E-9EE4-D1CAB221BA90}" type="pres">
      <dgm:prSet presAssocID="{69E92D5F-01B9-4CDB-AE5A-3CD028941FFD}" presName="conn2-1" presStyleLbl="parChTrans1D3" presStyleIdx="6" presStyleCnt="7"/>
      <dgm:spPr/>
    </dgm:pt>
    <dgm:pt modelId="{E30021D1-E7EE-4855-ABFC-B2D8E0F7EA40}" type="pres">
      <dgm:prSet presAssocID="{69E92D5F-01B9-4CDB-AE5A-3CD028941FFD}" presName="connTx" presStyleLbl="parChTrans1D3" presStyleIdx="6" presStyleCnt="7"/>
      <dgm:spPr/>
    </dgm:pt>
    <dgm:pt modelId="{7A736A1D-72BE-46C5-A4C1-34832E123355}" type="pres">
      <dgm:prSet presAssocID="{1D7903ED-C904-446E-A259-5774127B2712}" presName="root2" presStyleCnt="0"/>
      <dgm:spPr/>
    </dgm:pt>
    <dgm:pt modelId="{B793535C-B37D-4900-A3C9-D5731C0D3267}" type="pres">
      <dgm:prSet presAssocID="{1D7903ED-C904-446E-A259-5774127B2712}" presName="LevelTwoTextNode" presStyleLbl="node3" presStyleIdx="6" presStyleCnt="7" custScaleX="134701" custScaleY="39085">
        <dgm:presLayoutVars>
          <dgm:chPref val="3"/>
        </dgm:presLayoutVars>
      </dgm:prSet>
      <dgm:spPr>
        <a:xfrm>
          <a:off x="7398188" y="5237103"/>
          <a:ext cx="2993142" cy="434246"/>
        </a:xfrm>
        <a:prstGeom prst="roundRect">
          <a:avLst>
            <a:gd name="adj" fmla="val 10000"/>
          </a:avLst>
        </a:prstGeom>
      </dgm:spPr>
    </dgm:pt>
    <dgm:pt modelId="{4B725CC6-71E6-41C1-8F7E-5C4AC5D1A77B}" type="pres">
      <dgm:prSet presAssocID="{1D7903ED-C904-446E-A259-5774127B2712}" presName="level3hierChild" presStyleCnt="0"/>
      <dgm:spPr/>
    </dgm:pt>
    <dgm:pt modelId="{B94F4CB8-993C-4B19-9D00-D8A433431779}" type="pres">
      <dgm:prSet presAssocID="{E3897388-E0BB-435A-BE48-D475EB4462D2}" presName="root1" presStyleCnt="0"/>
      <dgm:spPr/>
    </dgm:pt>
    <dgm:pt modelId="{49774D64-ADF5-45BD-9A9D-3BE695BD0C77}" type="pres">
      <dgm:prSet presAssocID="{E3897388-E0BB-435A-BE48-D475EB4462D2}" presName="LevelOneTextNode" presStyleLbl="node0" presStyleIdx="1" presStyleCnt="2" custScaleX="119496" custScaleY="125734" custLinFactY="-103225" custLinFactNeighborX="-16917" custLinFactNeighborY="-200000">
        <dgm:presLayoutVars>
          <dgm:chPref val="3"/>
        </dgm:presLayoutVars>
      </dgm:prSet>
      <dgm:spPr>
        <a:xfrm>
          <a:off x="1615159" y="1502361"/>
          <a:ext cx="2592340" cy="1296170"/>
        </a:xfrm>
        <a:prstGeom prst="roundRect">
          <a:avLst>
            <a:gd name="adj" fmla="val 10000"/>
          </a:avLst>
        </a:prstGeom>
      </dgm:spPr>
    </dgm:pt>
    <dgm:pt modelId="{FE38BC12-DA15-4EE4-9DC1-6A819924D747}" type="pres">
      <dgm:prSet presAssocID="{E3897388-E0BB-435A-BE48-D475EB4462D2}" presName="level2hierChild" presStyleCnt="0"/>
      <dgm:spPr/>
    </dgm:pt>
  </dgm:ptLst>
  <dgm:cxnLst>
    <dgm:cxn modelId="{39044404-4E40-45CA-824E-20C5FE92E419}" srcId="{ECC6642B-B25F-4E4D-8BD7-8A3988E04649}" destId="{BDDB56DE-BE09-4551-A374-F32E22426870}" srcOrd="2" destOrd="0" parTransId="{F3AD2FC3-C50C-42F8-BED0-2AB725A803F9}" sibTransId="{3D8EA3FD-BF7D-46F0-AD94-EE42E3A667C3}"/>
    <dgm:cxn modelId="{E0021108-CD31-4E36-AA51-C6718C73C927}" srcId="{DD5A01CF-BA07-4880-A018-81BA95E200BF}" destId="{0D4713C5-8EA4-4DC7-B217-06AF3002F1A6}" srcOrd="2" destOrd="0" parTransId="{5A39AF06-6DBF-4E0E-8395-C3962EB50387}" sibTransId="{9495E098-97AD-41A1-9795-D3F448BA7704}"/>
    <dgm:cxn modelId="{1A11A80A-2A43-4BC7-B3A4-2AFB912F2560}" srcId="{DD5A01CF-BA07-4880-A018-81BA95E200BF}" destId="{80B9001F-42A1-498D-83F8-9624E348E8E0}" srcOrd="1" destOrd="0" parTransId="{5184521F-B162-42F5-BC6E-8CDE992E7D4C}" sibTransId="{5E8405BD-E84C-468E-AA66-C862EA4D2ADA}"/>
    <dgm:cxn modelId="{4625BD14-7AF8-4ECD-9DB1-D5C341C3D9A3}" type="presOf" srcId="{9365150D-0F00-469E-95BF-E83B7FE07D67}" destId="{8853FA6B-C2E4-4E50-ADDA-1EC5E17498C3}" srcOrd="0" destOrd="0" presId="urn:microsoft.com/office/officeart/2005/8/layout/hierarchy2"/>
    <dgm:cxn modelId="{5E505B16-0F37-42DD-8E16-69FAB3B531CC}" type="presOf" srcId="{1D7903ED-C904-446E-A259-5774127B2712}" destId="{B793535C-B37D-4900-A3C9-D5731C0D3267}" srcOrd="0" destOrd="0" presId="urn:microsoft.com/office/officeart/2005/8/layout/hierarchy2"/>
    <dgm:cxn modelId="{DA115117-1003-4AAC-B0DC-3B9B934CD078}" type="presOf" srcId="{18ABBC5B-BFC4-4669-968D-06DA2D5A7049}" destId="{58275657-8EAA-432C-855D-E0815A452169}" srcOrd="1" destOrd="0" presId="urn:microsoft.com/office/officeart/2005/8/layout/hierarchy2"/>
    <dgm:cxn modelId="{05971F20-D8EF-4395-9099-D0CE5111DA8A}" type="presOf" srcId="{9365150D-0F00-469E-95BF-E83B7FE07D67}" destId="{C8202FC7-3934-4A54-B3FE-34B8392C5E82}" srcOrd="1" destOrd="0" presId="urn:microsoft.com/office/officeart/2005/8/layout/hierarchy2"/>
    <dgm:cxn modelId="{36B37A24-1B72-48E4-AB60-5A845D48A48D}" type="presOf" srcId="{BDDB56DE-BE09-4551-A374-F32E22426870}" destId="{862AF05A-DCEC-4574-9555-DE42C5B51017}" srcOrd="0" destOrd="0" presId="urn:microsoft.com/office/officeart/2005/8/layout/hierarchy2"/>
    <dgm:cxn modelId="{0FD40C2D-64B0-447A-9879-0BB9EA556044}" type="presOf" srcId="{0DF9FA90-C1FE-4C3A-8FCE-0428AA55456C}" destId="{0B0043F7-C1AB-4732-AC7D-0A54AE4F8408}" srcOrd="0" destOrd="0" presId="urn:microsoft.com/office/officeart/2005/8/layout/hierarchy2"/>
    <dgm:cxn modelId="{D52C1731-7457-484F-8E72-1CA103C25805}" srcId="{ECC6642B-B25F-4E4D-8BD7-8A3988E04649}" destId="{2051F60A-8EEF-4D59-8667-05D178C5518B}" srcOrd="0" destOrd="0" parTransId="{89016638-03BA-4F90-ADB7-5ED30C4C3214}" sibTransId="{24E31079-CD14-433C-84DB-D5CBA5052735}"/>
    <dgm:cxn modelId="{9F4B1931-0510-44C5-AE63-C9BEA4D1ADA5}" srcId="{80B9001F-42A1-498D-83F8-9624E348E8E0}" destId="{B3412B40-70FC-4AC5-9B38-150B9952941E}" srcOrd="0" destOrd="0" parTransId="{64BC9739-9475-4B9A-B196-04539EE13E38}" sibTransId="{1C7E3105-BBE9-496D-9B37-547D4D53B79B}"/>
    <dgm:cxn modelId="{7016EF36-9936-4384-B05B-D96CE2332B1E}" type="presOf" srcId="{ECC6642B-B25F-4E4D-8BD7-8A3988E04649}" destId="{CB153039-8B21-4F03-8F5D-AFDD38BF215D}" srcOrd="0" destOrd="0" presId="urn:microsoft.com/office/officeart/2005/8/layout/hierarchy2"/>
    <dgm:cxn modelId="{7431243C-B225-4416-8811-0A0D823DAA12}" type="presOf" srcId="{89016638-03BA-4F90-ADB7-5ED30C4C3214}" destId="{EF8BA1AF-C887-4212-8B9F-4BE080138D28}" srcOrd="0" destOrd="0" presId="urn:microsoft.com/office/officeart/2005/8/layout/hierarchy2"/>
    <dgm:cxn modelId="{A274AD5E-5772-400A-A48B-8383BE2F838F}" srcId="{DD5A01CF-BA07-4880-A018-81BA95E200BF}" destId="{ECC6642B-B25F-4E4D-8BD7-8A3988E04649}" srcOrd="0" destOrd="0" parTransId="{18ABBC5B-BFC4-4669-968D-06DA2D5A7049}" sibTransId="{2C090A9B-55C3-4DA4-AA75-826055AF2BEE}"/>
    <dgm:cxn modelId="{FE00D75E-1D20-4304-9CE0-76C506428A1F}" srcId="{ECC6642B-B25F-4E4D-8BD7-8A3988E04649}" destId="{2EA8860E-E1D9-4BA7-975F-67DE5D87DEB6}" srcOrd="3" destOrd="0" parTransId="{DD14F883-A708-451C-BD0A-D45E5F3F76E8}" sibTransId="{E49EB15B-12BF-4C77-BD23-17C36A02744F}"/>
    <dgm:cxn modelId="{E6923161-1F30-4E4D-B0E3-083EC79D46EE}" type="presOf" srcId="{5A39AF06-6DBF-4E0E-8395-C3962EB50387}" destId="{97E5FC4F-0D1D-473F-913B-8550EFE3B0F3}" srcOrd="0" destOrd="0" presId="urn:microsoft.com/office/officeart/2005/8/layout/hierarchy2"/>
    <dgm:cxn modelId="{08D93B63-5530-414C-9EF3-DA04745B2C3B}" type="presOf" srcId="{5A39AF06-6DBF-4E0E-8395-C3962EB50387}" destId="{BE92DB57-6C9C-45FD-84CF-45A746AA08F9}" srcOrd="1" destOrd="0" presId="urn:microsoft.com/office/officeart/2005/8/layout/hierarchy2"/>
    <dgm:cxn modelId="{27864C67-7D38-41EE-BCEE-0D45C21D1BFC}" type="presOf" srcId="{5184521F-B162-42F5-BC6E-8CDE992E7D4C}" destId="{B6211F55-2F8B-40C1-B527-728D5C397E56}" srcOrd="1" destOrd="0" presId="urn:microsoft.com/office/officeart/2005/8/layout/hierarchy2"/>
    <dgm:cxn modelId="{119FD468-4020-479B-A9F4-383519E438D3}" type="presOf" srcId="{69E92D5F-01B9-4CDB-AE5A-3CD028941FFD}" destId="{9F2319F2-895C-450E-9EE4-D1CAB221BA90}" srcOrd="0" destOrd="0" presId="urn:microsoft.com/office/officeart/2005/8/layout/hierarchy2"/>
    <dgm:cxn modelId="{9433E24B-C525-4C77-9C53-1C49EE6CD81D}" type="presOf" srcId="{64BC9739-9475-4B9A-B196-04539EE13E38}" destId="{16D44108-6A58-4BA6-AE05-2E183BDE1EB7}" srcOrd="0" destOrd="0" presId="urn:microsoft.com/office/officeart/2005/8/layout/hierarchy2"/>
    <dgm:cxn modelId="{03805C50-04BA-4075-98CF-E5AFD478F1AF}" type="presOf" srcId="{B3412B40-70FC-4AC5-9B38-150B9952941E}" destId="{F9A76635-86A8-45BA-B971-B7458C979A0C}" srcOrd="0" destOrd="0" presId="urn:microsoft.com/office/officeart/2005/8/layout/hierarchy2"/>
    <dgm:cxn modelId="{D3B65050-B89F-4520-A143-2DE9F9BFC3A3}" type="presOf" srcId="{DD14F883-A708-451C-BD0A-D45E5F3F76E8}" destId="{CE688F27-686D-4634-B7B1-5B9C265F8D13}" srcOrd="0" destOrd="0" presId="urn:microsoft.com/office/officeart/2005/8/layout/hierarchy2"/>
    <dgm:cxn modelId="{787DFB70-97D2-418F-A29B-A105CB9F221C}" type="presOf" srcId="{2EA8860E-E1D9-4BA7-975F-67DE5D87DEB6}" destId="{DAD75238-6A6D-4867-9BB8-C062E0C97683}" srcOrd="0" destOrd="0" presId="urn:microsoft.com/office/officeart/2005/8/layout/hierarchy2"/>
    <dgm:cxn modelId="{F1673053-2ACD-44CD-8773-DB775527F389}" type="presOf" srcId="{F79CC419-8FF0-4561-8AB8-53D318BAD9AF}" destId="{F5ADB95B-4B51-4C63-A660-49B625B63D00}" srcOrd="0" destOrd="0" presId="urn:microsoft.com/office/officeart/2005/8/layout/hierarchy2"/>
    <dgm:cxn modelId="{12AC9379-D7AB-4BAF-B56C-4EF71ADD78EA}" type="presOf" srcId="{F3AD2FC3-C50C-42F8-BED0-2AB725A803F9}" destId="{3BCC47B8-38CC-492A-AD12-3C149039CD8E}" srcOrd="1" destOrd="0" presId="urn:microsoft.com/office/officeart/2005/8/layout/hierarchy2"/>
    <dgm:cxn modelId="{42082089-5345-41C4-87D8-57ADF3C41A21}" type="presOf" srcId="{DD14F883-A708-451C-BD0A-D45E5F3F76E8}" destId="{F891E983-D412-493D-80A8-FF5651CE2993}" srcOrd="1" destOrd="0" presId="urn:microsoft.com/office/officeart/2005/8/layout/hierarchy2"/>
    <dgm:cxn modelId="{DC1CBA89-C064-4B50-8603-4BEC434D1AA2}" type="presOf" srcId="{80B9001F-42A1-498D-83F8-9624E348E8E0}" destId="{28534C58-3E5E-4D18-8627-6C606D257D26}" srcOrd="0" destOrd="0" presId="urn:microsoft.com/office/officeart/2005/8/layout/hierarchy2"/>
    <dgm:cxn modelId="{33F5B98B-5334-4327-BB01-32CAA3D01B4C}" type="presOf" srcId="{18ABBC5B-BFC4-4669-968D-06DA2D5A7049}" destId="{1699CB96-B1E9-4117-B4A7-4A869582B7F9}" srcOrd="0" destOrd="0" presId="urn:microsoft.com/office/officeart/2005/8/layout/hierarchy2"/>
    <dgm:cxn modelId="{6B66B28F-AB53-42DD-8602-3250CEB60EE3}" srcId="{80B9001F-42A1-498D-83F8-9624E348E8E0}" destId="{62955F13-BE4C-4225-A3AC-D518E345EF15}" srcOrd="1" destOrd="0" parTransId="{9365150D-0F00-469E-95BF-E83B7FE07D67}" sibTransId="{4CFC14F7-02C9-4289-944B-2328BD509515}"/>
    <dgm:cxn modelId="{BB850C92-B0BB-4F3B-B670-1442C4420857}" srcId="{0D4713C5-8EA4-4DC7-B217-06AF3002F1A6}" destId="{1D7903ED-C904-446E-A259-5774127B2712}" srcOrd="0" destOrd="0" parTransId="{69E92D5F-01B9-4CDB-AE5A-3CD028941FFD}" sibTransId="{CAA7922A-AA78-417B-A662-C891523FDEB6}"/>
    <dgm:cxn modelId="{3728CD97-304C-49E9-AB35-C4F178F99C7D}" type="presOf" srcId="{E3897388-E0BB-435A-BE48-D475EB4462D2}" destId="{49774D64-ADF5-45BD-9A9D-3BE695BD0C77}" srcOrd="0" destOrd="0" presId="urn:microsoft.com/office/officeart/2005/8/layout/hierarchy2"/>
    <dgm:cxn modelId="{63EE919B-42F1-4DC5-9CF8-8C70C06A6C51}" type="presOf" srcId="{0D4713C5-8EA4-4DC7-B217-06AF3002F1A6}" destId="{14671FC1-B8D2-44F6-BA28-8F09F961DCAF}" srcOrd="0" destOrd="0" presId="urn:microsoft.com/office/officeart/2005/8/layout/hierarchy2"/>
    <dgm:cxn modelId="{4F6227A3-6ADB-431A-A576-AE0F5ADFB66F}" type="presOf" srcId="{69E92D5F-01B9-4CDB-AE5A-3CD028941FFD}" destId="{E30021D1-E7EE-4855-ABFC-B2D8E0F7EA40}" srcOrd="1" destOrd="0" presId="urn:microsoft.com/office/officeart/2005/8/layout/hierarchy2"/>
    <dgm:cxn modelId="{5E5AEBAA-1227-4F6B-B2ED-3E3DB58C2408}" type="presOf" srcId="{64BC9739-9475-4B9A-B196-04539EE13E38}" destId="{CD2A1BE6-A6F9-4C81-BE79-CF7039973DCC}" srcOrd="1" destOrd="0" presId="urn:microsoft.com/office/officeart/2005/8/layout/hierarchy2"/>
    <dgm:cxn modelId="{12821EB8-A4B4-4621-837A-1F601948AADD}" srcId="{77AB4CC6-03C9-428D-852E-ABF03CC1240D}" destId="{E3897388-E0BB-435A-BE48-D475EB4462D2}" srcOrd="1" destOrd="0" parTransId="{0914E44A-9FFD-4479-806E-ACA37502750C}" sibTransId="{43444F2F-7B1A-4C32-A675-A42B0A6EA2BD}"/>
    <dgm:cxn modelId="{7E3A43C0-3BCE-41C9-BC11-0C9442D7E721}" type="presOf" srcId="{5184521F-B162-42F5-BC6E-8CDE992E7D4C}" destId="{4AC4F78F-8F0D-4F49-B883-C0091E55F567}" srcOrd="0" destOrd="0" presId="urn:microsoft.com/office/officeart/2005/8/layout/hierarchy2"/>
    <dgm:cxn modelId="{D1374CC2-21D8-412A-A445-A9B8AB8B82C9}" srcId="{ECC6642B-B25F-4E4D-8BD7-8A3988E04649}" destId="{0DF9FA90-C1FE-4C3A-8FCE-0428AA55456C}" srcOrd="1" destOrd="0" parTransId="{F79CC419-8FF0-4561-8AB8-53D318BAD9AF}" sibTransId="{50F9E503-6200-4076-9636-F102C0E2BC99}"/>
    <dgm:cxn modelId="{5E41D1C5-3FE0-48EC-AEA0-0121E15EC9C8}" type="presOf" srcId="{2051F60A-8EEF-4D59-8667-05D178C5518B}" destId="{7E287811-FAB8-4AFF-BBED-CB355167591D}" srcOrd="0" destOrd="0" presId="urn:microsoft.com/office/officeart/2005/8/layout/hierarchy2"/>
    <dgm:cxn modelId="{292A1EC6-E4B5-464C-A36D-813C976DD4E4}" type="presOf" srcId="{77AB4CC6-03C9-428D-852E-ABF03CC1240D}" destId="{DFA3A9B1-381E-48FF-973A-032B1C8B9A1F}" srcOrd="0" destOrd="0" presId="urn:microsoft.com/office/officeart/2005/8/layout/hierarchy2"/>
    <dgm:cxn modelId="{360385D3-5D37-48E8-83FA-CF1290A4D804}" srcId="{77AB4CC6-03C9-428D-852E-ABF03CC1240D}" destId="{DD5A01CF-BA07-4880-A018-81BA95E200BF}" srcOrd="0" destOrd="0" parTransId="{BCC54C06-E43A-4400-BACB-6B87EF12EE0D}" sibTransId="{2FCB8BDF-13E9-4494-A88B-A3D13A705FBD}"/>
    <dgm:cxn modelId="{67AF31DA-F7FD-450A-9DF9-907ED486201F}" type="presOf" srcId="{DD5A01CF-BA07-4880-A018-81BA95E200BF}" destId="{28565758-817E-4CD4-B2CE-10D7C782C43C}" srcOrd="0" destOrd="0" presId="urn:microsoft.com/office/officeart/2005/8/layout/hierarchy2"/>
    <dgm:cxn modelId="{6AEB8EE1-2DDE-4B7F-A336-D69DFD70776C}" type="presOf" srcId="{62955F13-BE4C-4225-A3AC-D518E345EF15}" destId="{6B7CE05E-6F34-4B90-B53B-238E2588962C}" srcOrd="0" destOrd="0" presId="urn:microsoft.com/office/officeart/2005/8/layout/hierarchy2"/>
    <dgm:cxn modelId="{9967EEE4-C355-4DA0-BF1A-1D6548D4C179}" type="presOf" srcId="{F3AD2FC3-C50C-42F8-BED0-2AB725A803F9}" destId="{0A516B3A-22D3-4057-A8FA-E52D4931F676}" srcOrd="0" destOrd="0" presId="urn:microsoft.com/office/officeart/2005/8/layout/hierarchy2"/>
    <dgm:cxn modelId="{64D8ACF9-D101-4E8A-82EB-0ACBD2105A48}" type="presOf" srcId="{F79CC419-8FF0-4561-8AB8-53D318BAD9AF}" destId="{5883ED6B-5864-421D-80F1-254E08BDE030}" srcOrd="1" destOrd="0" presId="urn:microsoft.com/office/officeart/2005/8/layout/hierarchy2"/>
    <dgm:cxn modelId="{56591EFF-979E-4876-8C8D-FF58F98DB597}" type="presOf" srcId="{89016638-03BA-4F90-ADB7-5ED30C4C3214}" destId="{7C3107D7-6D23-42FC-8D45-0A663CB65B42}" srcOrd="1" destOrd="0" presId="urn:microsoft.com/office/officeart/2005/8/layout/hierarchy2"/>
    <dgm:cxn modelId="{4D8F3F8D-E863-4DED-A18A-D36F01F44E86}" type="presParOf" srcId="{DFA3A9B1-381E-48FF-973A-032B1C8B9A1F}" destId="{A2FB69A7-1479-4B52-8AF8-A3359801E2D6}" srcOrd="0" destOrd="0" presId="urn:microsoft.com/office/officeart/2005/8/layout/hierarchy2"/>
    <dgm:cxn modelId="{AA79B06E-6371-4844-8070-B934AB87438A}" type="presParOf" srcId="{A2FB69A7-1479-4B52-8AF8-A3359801E2D6}" destId="{28565758-817E-4CD4-B2CE-10D7C782C43C}" srcOrd="0" destOrd="0" presId="urn:microsoft.com/office/officeart/2005/8/layout/hierarchy2"/>
    <dgm:cxn modelId="{9324BBC3-5530-444F-970A-CF63ED13B3A4}" type="presParOf" srcId="{A2FB69A7-1479-4B52-8AF8-A3359801E2D6}" destId="{D4EF52AD-8C79-4703-B2DF-755534BB9143}" srcOrd="1" destOrd="0" presId="urn:microsoft.com/office/officeart/2005/8/layout/hierarchy2"/>
    <dgm:cxn modelId="{8FC03902-BA63-4360-946D-43183BAE3E37}" type="presParOf" srcId="{D4EF52AD-8C79-4703-B2DF-755534BB9143}" destId="{1699CB96-B1E9-4117-B4A7-4A869582B7F9}" srcOrd="0" destOrd="0" presId="urn:microsoft.com/office/officeart/2005/8/layout/hierarchy2"/>
    <dgm:cxn modelId="{BD8D3C9C-7176-4974-A703-24F2A0B9E6D5}" type="presParOf" srcId="{1699CB96-B1E9-4117-B4A7-4A869582B7F9}" destId="{58275657-8EAA-432C-855D-E0815A452169}" srcOrd="0" destOrd="0" presId="urn:microsoft.com/office/officeart/2005/8/layout/hierarchy2"/>
    <dgm:cxn modelId="{0824FE01-27CE-4245-8986-B3830ACA2699}" type="presParOf" srcId="{D4EF52AD-8C79-4703-B2DF-755534BB9143}" destId="{C975DC0D-9DA8-4AB6-A2BB-0F9083D1712E}" srcOrd="1" destOrd="0" presId="urn:microsoft.com/office/officeart/2005/8/layout/hierarchy2"/>
    <dgm:cxn modelId="{65DBCD6E-B1B0-42EC-BB36-050AFD9FE92A}" type="presParOf" srcId="{C975DC0D-9DA8-4AB6-A2BB-0F9083D1712E}" destId="{CB153039-8B21-4F03-8F5D-AFDD38BF215D}" srcOrd="0" destOrd="0" presId="urn:microsoft.com/office/officeart/2005/8/layout/hierarchy2"/>
    <dgm:cxn modelId="{CDCC10F1-1357-468E-9794-6F8F1ACBDEF0}" type="presParOf" srcId="{C975DC0D-9DA8-4AB6-A2BB-0F9083D1712E}" destId="{A0C2C2CD-F979-4FEB-9DB7-C616CA8C28B8}" srcOrd="1" destOrd="0" presId="urn:microsoft.com/office/officeart/2005/8/layout/hierarchy2"/>
    <dgm:cxn modelId="{B51A6DDB-388E-4BBF-B6EC-E77BCDFAC89A}" type="presParOf" srcId="{A0C2C2CD-F979-4FEB-9DB7-C616CA8C28B8}" destId="{EF8BA1AF-C887-4212-8B9F-4BE080138D28}" srcOrd="0" destOrd="0" presId="urn:microsoft.com/office/officeart/2005/8/layout/hierarchy2"/>
    <dgm:cxn modelId="{163F7B10-7F8D-4A44-9197-6AED96180317}" type="presParOf" srcId="{EF8BA1AF-C887-4212-8B9F-4BE080138D28}" destId="{7C3107D7-6D23-42FC-8D45-0A663CB65B42}" srcOrd="0" destOrd="0" presId="urn:microsoft.com/office/officeart/2005/8/layout/hierarchy2"/>
    <dgm:cxn modelId="{3A131524-6A47-41A3-9B31-649C1FFC4C73}" type="presParOf" srcId="{A0C2C2CD-F979-4FEB-9DB7-C616CA8C28B8}" destId="{D73079E5-F675-4CF7-8E46-FC380DE9FB55}" srcOrd="1" destOrd="0" presId="urn:microsoft.com/office/officeart/2005/8/layout/hierarchy2"/>
    <dgm:cxn modelId="{4309BEC9-AF87-41DF-997A-A80904C781D4}" type="presParOf" srcId="{D73079E5-F675-4CF7-8E46-FC380DE9FB55}" destId="{7E287811-FAB8-4AFF-BBED-CB355167591D}" srcOrd="0" destOrd="0" presId="urn:microsoft.com/office/officeart/2005/8/layout/hierarchy2"/>
    <dgm:cxn modelId="{71E2A777-3E91-4013-9A05-E633BB5ECC3F}" type="presParOf" srcId="{D73079E5-F675-4CF7-8E46-FC380DE9FB55}" destId="{F3873127-86C4-48D7-9862-118B26029879}" srcOrd="1" destOrd="0" presId="urn:microsoft.com/office/officeart/2005/8/layout/hierarchy2"/>
    <dgm:cxn modelId="{EADA3555-DD6B-4949-A169-C87ABC3A61D7}" type="presParOf" srcId="{A0C2C2CD-F979-4FEB-9DB7-C616CA8C28B8}" destId="{F5ADB95B-4B51-4C63-A660-49B625B63D00}" srcOrd="2" destOrd="0" presId="urn:microsoft.com/office/officeart/2005/8/layout/hierarchy2"/>
    <dgm:cxn modelId="{37F0EE3B-9C20-458C-8CC2-B0FD50CD1713}" type="presParOf" srcId="{F5ADB95B-4B51-4C63-A660-49B625B63D00}" destId="{5883ED6B-5864-421D-80F1-254E08BDE030}" srcOrd="0" destOrd="0" presId="urn:microsoft.com/office/officeart/2005/8/layout/hierarchy2"/>
    <dgm:cxn modelId="{3B9A3B91-BD2F-4C92-B052-05DFA9CC2D5F}" type="presParOf" srcId="{A0C2C2CD-F979-4FEB-9DB7-C616CA8C28B8}" destId="{00782305-461F-4133-8C7E-AC1143B36908}" srcOrd="3" destOrd="0" presId="urn:microsoft.com/office/officeart/2005/8/layout/hierarchy2"/>
    <dgm:cxn modelId="{9BCB21D5-D369-4056-AECC-137518407309}" type="presParOf" srcId="{00782305-461F-4133-8C7E-AC1143B36908}" destId="{0B0043F7-C1AB-4732-AC7D-0A54AE4F8408}" srcOrd="0" destOrd="0" presId="urn:microsoft.com/office/officeart/2005/8/layout/hierarchy2"/>
    <dgm:cxn modelId="{81713D47-0A49-4BE4-8C43-D2CC0696DBB8}" type="presParOf" srcId="{00782305-461F-4133-8C7E-AC1143B36908}" destId="{FAEA59EB-2471-48DC-BCB3-33B658513443}" srcOrd="1" destOrd="0" presId="urn:microsoft.com/office/officeart/2005/8/layout/hierarchy2"/>
    <dgm:cxn modelId="{D2094884-10AF-436B-A2AA-0F7A40105EE2}" type="presParOf" srcId="{A0C2C2CD-F979-4FEB-9DB7-C616CA8C28B8}" destId="{0A516B3A-22D3-4057-A8FA-E52D4931F676}" srcOrd="4" destOrd="0" presId="urn:microsoft.com/office/officeart/2005/8/layout/hierarchy2"/>
    <dgm:cxn modelId="{55C884E6-7591-4B7D-A4F5-8C1EFB2B074D}" type="presParOf" srcId="{0A516B3A-22D3-4057-A8FA-E52D4931F676}" destId="{3BCC47B8-38CC-492A-AD12-3C149039CD8E}" srcOrd="0" destOrd="0" presId="urn:microsoft.com/office/officeart/2005/8/layout/hierarchy2"/>
    <dgm:cxn modelId="{47AE4265-1D85-4DB1-BBD8-1FCE41A95479}" type="presParOf" srcId="{A0C2C2CD-F979-4FEB-9DB7-C616CA8C28B8}" destId="{FE280D9C-A1F9-4018-928C-627C7EF5E305}" srcOrd="5" destOrd="0" presId="urn:microsoft.com/office/officeart/2005/8/layout/hierarchy2"/>
    <dgm:cxn modelId="{5095E70A-2262-495B-B5CC-63090DEA640D}" type="presParOf" srcId="{FE280D9C-A1F9-4018-928C-627C7EF5E305}" destId="{862AF05A-DCEC-4574-9555-DE42C5B51017}" srcOrd="0" destOrd="0" presId="urn:microsoft.com/office/officeart/2005/8/layout/hierarchy2"/>
    <dgm:cxn modelId="{69730D9D-AEA2-4542-B9A0-08DE0D0DC079}" type="presParOf" srcId="{FE280D9C-A1F9-4018-928C-627C7EF5E305}" destId="{0644FA09-FE22-4198-9197-3E31F138DE1F}" srcOrd="1" destOrd="0" presId="urn:microsoft.com/office/officeart/2005/8/layout/hierarchy2"/>
    <dgm:cxn modelId="{08528492-7405-4F12-A200-4420472D01AC}" type="presParOf" srcId="{A0C2C2CD-F979-4FEB-9DB7-C616CA8C28B8}" destId="{CE688F27-686D-4634-B7B1-5B9C265F8D13}" srcOrd="6" destOrd="0" presId="urn:microsoft.com/office/officeart/2005/8/layout/hierarchy2"/>
    <dgm:cxn modelId="{8B2F075E-7CCF-48BF-89AA-8E59EB8AEED4}" type="presParOf" srcId="{CE688F27-686D-4634-B7B1-5B9C265F8D13}" destId="{F891E983-D412-493D-80A8-FF5651CE2993}" srcOrd="0" destOrd="0" presId="urn:microsoft.com/office/officeart/2005/8/layout/hierarchy2"/>
    <dgm:cxn modelId="{F8212A4D-B2C7-4182-9813-4C7DF00E0B6C}" type="presParOf" srcId="{A0C2C2CD-F979-4FEB-9DB7-C616CA8C28B8}" destId="{1B860CF1-6DAB-4772-B7D7-7F81F3DF2DFF}" srcOrd="7" destOrd="0" presId="urn:microsoft.com/office/officeart/2005/8/layout/hierarchy2"/>
    <dgm:cxn modelId="{249F7517-4DF1-46B5-BD92-B49A58DFDC70}" type="presParOf" srcId="{1B860CF1-6DAB-4772-B7D7-7F81F3DF2DFF}" destId="{DAD75238-6A6D-4867-9BB8-C062E0C97683}" srcOrd="0" destOrd="0" presId="urn:microsoft.com/office/officeart/2005/8/layout/hierarchy2"/>
    <dgm:cxn modelId="{CED5042F-9662-4388-B879-402AD78CDD65}" type="presParOf" srcId="{1B860CF1-6DAB-4772-B7D7-7F81F3DF2DFF}" destId="{0DF7F1B5-CD7A-49F5-8279-58E0DE30D7B3}" srcOrd="1" destOrd="0" presId="urn:microsoft.com/office/officeart/2005/8/layout/hierarchy2"/>
    <dgm:cxn modelId="{8CAB0500-9F05-4F2F-A26B-64FFA220CF0B}" type="presParOf" srcId="{D4EF52AD-8C79-4703-B2DF-755534BB9143}" destId="{4AC4F78F-8F0D-4F49-B883-C0091E55F567}" srcOrd="2" destOrd="0" presId="urn:microsoft.com/office/officeart/2005/8/layout/hierarchy2"/>
    <dgm:cxn modelId="{F531818E-3FE1-4F73-AC90-DDACA9D01873}" type="presParOf" srcId="{4AC4F78F-8F0D-4F49-B883-C0091E55F567}" destId="{B6211F55-2F8B-40C1-B527-728D5C397E56}" srcOrd="0" destOrd="0" presId="urn:microsoft.com/office/officeart/2005/8/layout/hierarchy2"/>
    <dgm:cxn modelId="{27BDB5A3-6E54-4EF7-AF14-322CC7841276}" type="presParOf" srcId="{D4EF52AD-8C79-4703-B2DF-755534BB9143}" destId="{78844F1B-D239-4A8A-B86E-990F66490965}" srcOrd="3" destOrd="0" presId="urn:microsoft.com/office/officeart/2005/8/layout/hierarchy2"/>
    <dgm:cxn modelId="{3EE8576A-6CED-4C11-A500-E499F18D4A6A}" type="presParOf" srcId="{78844F1B-D239-4A8A-B86E-990F66490965}" destId="{28534C58-3E5E-4D18-8627-6C606D257D26}" srcOrd="0" destOrd="0" presId="urn:microsoft.com/office/officeart/2005/8/layout/hierarchy2"/>
    <dgm:cxn modelId="{4BD15C62-6BFF-48C0-B5F9-7A070A18B903}" type="presParOf" srcId="{78844F1B-D239-4A8A-B86E-990F66490965}" destId="{37B12D86-C3A5-4CB4-8198-F3EDF3673643}" srcOrd="1" destOrd="0" presId="urn:microsoft.com/office/officeart/2005/8/layout/hierarchy2"/>
    <dgm:cxn modelId="{AB132845-A3F9-43CB-B3C0-BB7A6A93ED78}" type="presParOf" srcId="{37B12D86-C3A5-4CB4-8198-F3EDF3673643}" destId="{16D44108-6A58-4BA6-AE05-2E183BDE1EB7}" srcOrd="0" destOrd="0" presId="urn:microsoft.com/office/officeart/2005/8/layout/hierarchy2"/>
    <dgm:cxn modelId="{ABC5EEA3-DCDA-4231-BE31-3C7B4A202B5D}" type="presParOf" srcId="{16D44108-6A58-4BA6-AE05-2E183BDE1EB7}" destId="{CD2A1BE6-A6F9-4C81-BE79-CF7039973DCC}" srcOrd="0" destOrd="0" presId="urn:microsoft.com/office/officeart/2005/8/layout/hierarchy2"/>
    <dgm:cxn modelId="{D3A7BD0A-9E68-470F-B6DE-4595094835F3}" type="presParOf" srcId="{37B12D86-C3A5-4CB4-8198-F3EDF3673643}" destId="{26239E86-F4C2-4F01-B8C2-0A20FEBA11BC}" srcOrd="1" destOrd="0" presId="urn:microsoft.com/office/officeart/2005/8/layout/hierarchy2"/>
    <dgm:cxn modelId="{C371C973-F440-4910-9565-FE2754A56684}" type="presParOf" srcId="{26239E86-F4C2-4F01-B8C2-0A20FEBA11BC}" destId="{F9A76635-86A8-45BA-B971-B7458C979A0C}" srcOrd="0" destOrd="0" presId="urn:microsoft.com/office/officeart/2005/8/layout/hierarchy2"/>
    <dgm:cxn modelId="{FEBD5E44-9BBE-4B1A-92D2-BCF7C496F4DA}" type="presParOf" srcId="{26239E86-F4C2-4F01-B8C2-0A20FEBA11BC}" destId="{AFCE0848-618D-4929-AB95-2B421D026A4A}" srcOrd="1" destOrd="0" presId="urn:microsoft.com/office/officeart/2005/8/layout/hierarchy2"/>
    <dgm:cxn modelId="{3FC28EC5-5E13-4F61-B5C0-3258308C9B03}" type="presParOf" srcId="{37B12D86-C3A5-4CB4-8198-F3EDF3673643}" destId="{8853FA6B-C2E4-4E50-ADDA-1EC5E17498C3}" srcOrd="2" destOrd="0" presId="urn:microsoft.com/office/officeart/2005/8/layout/hierarchy2"/>
    <dgm:cxn modelId="{1F885E66-44D2-4B0D-A94D-4F663576C360}" type="presParOf" srcId="{8853FA6B-C2E4-4E50-ADDA-1EC5E17498C3}" destId="{C8202FC7-3934-4A54-B3FE-34B8392C5E82}" srcOrd="0" destOrd="0" presId="urn:microsoft.com/office/officeart/2005/8/layout/hierarchy2"/>
    <dgm:cxn modelId="{36D3EA97-960A-4EDB-A9BF-8BEF04B57F24}" type="presParOf" srcId="{37B12D86-C3A5-4CB4-8198-F3EDF3673643}" destId="{EC73D13F-746F-4A86-9120-109FBA115165}" srcOrd="3" destOrd="0" presId="urn:microsoft.com/office/officeart/2005/8/layout/hierarchy2"/>
    <dgm:cxn modelId="{48980073-7BF3-4AA7-A959-B21B904B6DB6}" type="presParOf" srcId="{EC73D13F-746F-4A86-9120-109FBA115165}" destId="{6B7CE05E-6F34-4B90-B53B-238E2588962C}" srcOrd="0" destOrd="0" presId="urn:microsoft.com/office/officeart/2005/8/layout/hierarchy2"/>
    <dgm:cxn modelId="{6A4D84B5-9FA0-4AA1-B22A-051ACD908948}" type="presParOf" srcId="{EC73D13F-746F-4A86-9120-109FBA115165}" destId="{FAB150E3-8A08-4505-8A5E-2873A299240B}" srcOrd="1" destOrd="0" presId="urn:microsoft.com/office/officeart/2005/8/layout/hierarchy2"/>
    <dgm:cxn modelId="{9C81C150-8F93-491F-B4A7-3BD6405BFCBB}" type="presParOf" srcId="{D4EF52AD-8C79-4703-B2DF-755534BB9143}" destId="{97E5FC4F-0D1D-473F-913B-8550EFE3B0F3}" srcOrd="4" destOrd="0" presId="urn:microsoft.com/office/officeart/2005/8/layout/hierarchy2"/>
    <dgm:cxn modelId="{BC566DDD-D4E3-4C7C-A99E-A6DC0A1D774B}" type="presParOf" srcId="{97E5FC4F-0D1D-473F-913B-8550EFE3B0F3}" destId="{BE92DB57-6C9C-45FD-84CF-45A746AA08F9}" srcOrd="0" destOrd="0" presId="urn:microsoft.com/office/officeart/2005/8/layout/hierarchy2"/>
    <dgm:cxn modelId="{1E89E679-5E20-426C-8E9F-66A56033FF93}" type="presParOf" srcId="{D4EF52AD-8C79-4703-B2DF-755534BB9143}" destId="{EAF1A05A-4ECB-4448-933D-EC5EF2FAB255}" srcOrd="5" destOrd="0" presId="urn:microsoft.com/office/officeart/2005/8/layout/hierarchy2"/>
    <dgm:cxn modelId="{AC696F87-6E9F-4177-AD0E-1BAA7993213A}" type="presParOf" srcId="{EAF1A05A-4ECB-4448-933D-EC5EF2FAB255}" destId="{14671FC1-B8D2-44F6-BA28-8F09F961DCAF}" srcOrd="0" destOrd="0" presId="urn:microsoft.com/office/officeart/2005/8/layout/hierarchy2"/>
    <dgm:cxn modelId="{6A6ECC1C-0892-40F1-B544-A58824FED621}" type="presParOf" srcId="{EAF1A05A-4ECB-4448-933D-EC5EF2FAB255}" destId="{596CBFC8-73D3-4F5E-81AC-6D1C69A95AB1}" srcOrd="1" destOrd="0" presId="urn:microsoft.com/office/officeart/2005/8/layout/hierarchy2"/>
    <dgm:cxn modelId="{861C09B1-636E-4F4D-9BD2-C0F975F674DC}" type="presParOf" srcId="{596CBFC8-73D3-4F5E-81AC-6D1C69A95AB1}" destId="{9F2319F2-895C-450E-9EE4-D1CAB221BA90}" srcOrd="0" destOrd="0" presId="urn:microsoft.com/office/officeart/2005/8/layout/hierarchy2"/>
    <dgm:cxn modelId="{74FD0FA9-CC44-4634-B36F-1AC4B0B2C4AE}" type="presParOf" srcId="{9F2319F2-895C-450E-9EE4-D1CAB221BA90}" destId="{E30021D1-E7EE-4855-ABFC-B2D8E0F7EA40}" srcOrd="0" destOrd="0" presId="urn:microsoft.com/office/officeart/2005/8/layout/hierarchy2"/>
    <dgm:cxn modelId="{75BA70CB-96A6-482B-A659-1E7912E309DD}" type="presParOf" srcId="{596CBFC8-73D3-4F5E-81AC-6D1C69A95AB1}" destId="{7A736A1D-72BE-46C5-A4C1-34832E123355}" srcOrd="1" destOrd="0" presId="urn:microsoft.com/office/officeart/2005/8/layout/hierarchy2"/>
    <dgm:cxn modelId="{0BFE22A9-713A-4E74-B520-9E75453AEAD3}" type="presParOf" srcId="{7A736A1D-72BE-46C5-A4C1-34832E123355}" destId="{B793535C-B37D-4900-A3C9-D5731C0D3267}" srcOrd="0" destOrd="0" presId="urn:microsoft.com/office/officeart/2005/8/layout/hierarchy2"/>
    <dgm:cxn modelId="{EDA21BC6-E68A-4ACF-ADE0-42FE091A5D4F}" type="presParOf" srcId="{7A736A1D-72BE-46C5-A4C1-34832E123355}" destId="{4B725CC6-71E6-41C1-8F7E-5C4AC5D1A77B}" srcOrd="1" destOrd="0" presId="urn:microsoft.com/office/officeart/2005/8/layout/hierarchy2"/>
    <dgm:cxn modelId="{3B8CE879-6C0A-4C26-81B2-746915C58DC6}" type="presParOf" srcId="{DFA3A9B1-381E-48FF-973A-032B1C8B9A1F}" destId="{B94F4CB8-993C-4B19-9D00-D8A433431779}" srcOrd="1" destOrd="0" presId="urn:microsoft.com/office/officeart/2005/8/layout/hierarchy2"/>
    <dgm:cxn modelId="{AADEBE9F-5FF9-497B-B80A-AA6ABB40C051}" type="presParOf" srcId="{B94F4CB8-993C-4B19-9D00-D8A433431779}" destId="{49774D64-ADF5-45BD-9A9D-3BE695BD0C77}" srcOrd="0" destOrd="0" presId="urn:microsoft.com/office/officeart/2005/8/layout/hierarchy2"/>
    <dgm:cxn modelId="{8DD77768-5A2C-4DEB-9E95-0815814C024F}" type="presParOf" srcId="{B94F4CB8-993C-4B19-9D00-D8A433431779}" destId="{FE38BC12-DA15-4EE4-9DC1-6A819924D747}" srcOrd="1" destOrd="0" presId="urn:microsoft.com/office/officeart/2005/8/layout/hierarchy2"/>
  </dgm:cxnLst>
  <dgm:bg>
    <a:solidFill>
      <a:schemeClr val="bg1">
        <a:lumMod val="95000"/>
      </a:schemeClr>
    </a:solidFill>
  </dgm:bg>
  <dgm:whole>
    <a:ln>
      <a:solidFill>
        <a:schemeClr val="bg1"/>
      </a:solidFill>
    </a:ln>
  </dgm:whole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3B3866A-AEAB-4424-A09E-1BB78230C41D}" type="doc">
      <dgm:prSet loTypeId="urn:microsoft.com/office/officeart/2009/3/layout/StepUpProcess" loCatId="process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pt-BR"/>
        </a:p>
      </dgm:t>
    </dgm:pt>
    <dgm:pt modelId="{8981C256-527F-45A6-8AC4-C842DC5F14C4}">
      <dgm:prSet phldrT="[Texto]" custT="1"/>
      <dgm:spPr/>
      <dgm:t>
        <a:bodyPr/>
        <a:lstStyle/>
        <a:p>
          <a:r>
            <a:rPr lang="pt-BR" sz="2200" b="1" dirty="0">
              <a:solidFill>
                <a:schemeClr val="tx1"/>
              </a:solidFill>
            </a:rPr>
            <a:t>Parcelamento especial da EC 136</a:t>
          </a:r>
        </a:p>
      </dgm:t>
    </dgm:pt>
    <dgm:pt modelId="{3EB8DF1A-312F-49D2-82FD-14F7CCFFF174}" type="parTrans" cxnId="{F5026E2C-8E70-4E27-BDFB-32B3E1416D6B}">
      <dgm:prSet/>
      <dgm:spPr/>
      <dgm:t>
        <a:bodyPr/>
        <a:lstStyle/>
        <a:p>
          <a:endParaRPr lang="pt-BR"/>
        </a:p>
      </dgm:t>
    </dgm:pt>
    <dgm:pt modelId="{D196D88E-077B-4F50-A2E5-30FAAA3CC384}" type="sibTrans" cxnId="{F5026E2C-8E70-4E27-BDFB-32B3E1416D6B}">
      <dgm:prSet/>
      <dgm:spPr/>
      <dgm:t>
        <a:bodyPr/>
        <a:lstStyle/>
        <a:p>
          <a:endParaRPr lang="pt-BR"/>
        </a:p>
      </dgm:t>
    </dgm:pt>
    <dgm:pt modelId="{85E1E0EB-2322-45C3-93EC-20F757C3E5DE}">
      <dgm:prSet phldrT="[Texto]" custT="1"/>
      <dgm:spPr/>
      <dgm:t>
        <a:bodyPr/>
        <a:lstStyle/>
        <a:p>
          <a:r>
            <a:rPr lang="pt-BR" sz="2200" b="1" dirty="0">
              <a:solidFill>
                <a:schemeClr val="tx1"/>
              </a:solidFill>
            </a:rPr>
            <a:t>Regularização de pendências gerais para o CRP</a:t>
          </a:r>
        </a:p>
      </dgm:t>
    </dgm:pt>
    <dgm:pt modelId="{F22DD68D-B71B-45F1-9A44-64C094B243A1}" type="parTrans" cxnId="{8FA391B5-EC29-4611-816E-9BB136B0C6D0}">
      <dgm:prSet/>
      <dgm:spPr/>
      <dgm:t>
        <a:bodyPr/>
        <a:lstStyle/>
        <a:p>
          <a:endParaRPr lang="pt-BR"/>
        </a:p>
      </dgm:t>
    </dgm:pt>
    <dgm:pt modelId="{1E83373F-C564-465E-8DD4-08B9242EE52B}" type="sibTrans" cxnId="{8FA391B5-EC29-4611-816E-9BB136B0C6D0}">
      <dgm:prSet/>
      <dgm:spPr/>
      <dgm:t>
        <a:bodyPr/>
        <a:lstStyle/>
        <a:p>
          <a:endParaRPr lang="pt-BR"/>
        </a:p>
      </dgm:t>
    </dgm:pt>
    <dgm:pt modelId="{D1FC3339-7248-47AF-A9C7-0A4ACBF0B236}">
      <dgm:prSet phldrT="[Texto]" custT="1"/>
      <dgm:spPr/>
      <dgm:t>
        <a:bodyPr/>
        <a:lstStyle/>
        <a:p>
          <a:r>
            <a:rPr lang="pt-BR" sz="2200" b="1" dirty="0">
              <a:solidFill>
                <a:schemeClr val="tx1"/>
              </a:solidFill>
            </a:rPr>
            <a:t>Dificuldades de estruturação do RPPS para atendimento às normas gerais</a:t>
          </a:r>
        </a:p>
      </dgm:t>
    </dgm:pt>
    <dgm:pt modelId="{8FC92B84-0757-4BB1-82BE-1EFC8DBB959D}" type="parTrans" cxnId="{BD33F4A9-3739-4A2C-A5E7-4B1764684484}">
      <dgm:prSet/>
      <dgm:spPr/>
      <dgm:t>
        <a:bodyPr/>
        <a:lstStyle/>
        <a:p>
          <a:endParaRPr lang="pt-BR"/>
        </a:p>
      </dgm:t>
    </dgm:pt>
    <dgm:pt modelId="{B62C3BE4-4557-4B79-9AAF-7CB0C7984265}" type="sibTrans" cxnId="{BD33F4A9-3739-4A2C-A5E7-4B1764684484}">
      <dgm:prSet/>
      <dgm:spPr/>
      <dgm:t>
        <a:bodyPr/>
        <a:lstStyle/>
        <a:p>
          <a:endParaRPr lang="pt-BR"/>
        </a:p>
      </dgm:t>
    </dgm:pt>
    <dgm:pt modelId="{D9D37515-A163-4034-B0EE-852CEC930BED}">
      <dgm:prSet phldrT="[Texto]" custT="1"/>
      <dgm:spPr/>
      <dgm:t>
        <a:bodyPr/>
        <a:lstStyle/>
        <a:p>
          <a:r>
            <a:rPr lang="pt-BR" sz="2200" b="1" dirty="0">
              <a:solidFill>
                <a:schemeClr val="tx1"/>
              </a:solidFill>
            </a:rPr>
            <a:t>Manutenção da Conformidade</a:t>
          </a:r>
        </a:p>
      </dgm:t>
    </dgm:pt>
    <dgm:pt modelId="{769DE348-9829-4B75-A6B2-B6D18BEDE5FA}" type="parTrans" cxnId="{647EBC85-321D-41C4-9817-D8F491C7F2A6}">
      <dgm:prSet/>
      <dgm:spPr/>
      <dgm:t>
        <a:bodyPr/>
        <a:lstStyle/>
        <a:p>
          <a:endParaRPr lang="pt-BR"/>
        </a:p>
      </dgm:t>
    </dgm:pt>
    <dgm:pt modelId="{45053495-3849-4B9C-80EA-0F0E25EFCC0B}" type="sibTrans" cxnId="{647EBC85-321D-41C4-9817-D8F491C7F2A6}">
      <dgm:prSet/>
      <dgm:spPr/>
      <dgm:t>
        <a:bodyPr/>
        <a:lstStyle/>
        <a:p>
          <a:endParaRPr lang="pt-BR"/>
        </a:p>
      </dgm:t>
    </dgm:pt>
    <dgm:pt modelId="{84D96789-0351-4586-B597-7FAD893111F1}">
      <dgm:prSet phldrT="[Texto]" custT="1"/>
      <dgm:spPr/>
      <dgm:t>
        <a:bodyPr/>
        <a:lstStyle/>
        <a:p>
          <a:r>
            <a:rPr lang="pt-BR" sz="2200" b="1" dirty="0" err="1">
              <a:solidFill>
                <a:schemeClr val="tx1"/>
              </a:solidFill>
            </a:rPr>
            <a:t>Equaciona-mento</a:t>
          </a:r>
          <a:r>
            <a:rPr lang="pt-BR" sz="2200" b="1" dirty="0">
              <a:solidFill>
                <a:schemeClr val="tx1"/>
              </a:solidFill>
            </a:rPr>
            <a:t> do déficit atuarial c/ aderência à situação financeira e orçamentária do ente</a:t>
          </a:r>
        </a:p>
      </dgm:t>
    </dgm:pt>
    <dgm:pt modelId="{F73BD59F-BA2F-4007-921A-6AC303D10E84}" type="parTrans" cxnId="{CDE6D446-3C91-4905-877E-02E03C34E95B}">
      <dgm:prSet/>
      <dgm:spPr/>
      <dgm:t>
        <a:bodyPr/>
        <a:lstStyle/>
        <a:p>
          <a:endParaRPr lang="pt-BR"/>
        </a:p>
      </dgm:t>
    </dgm:pt>
    <dgm:pt modelId="{02990AB5-A3E4-4D46-BBB8-4EA10E0C0555}" type="sibTrans" cxnId="{CDE6D446-3C91-4905-877E-02E03C34E95B}">
      <dgm:prSet/>
      <dgm:spPr/>
      <dgm:t>
        <a:bodyPr/>
        <a:lstStyle/>
        <a:p>
          <a:endParaRPr lang="pt-BR"/>
        </a:p>
      </dgm:t>
    </dgm:pt>
    <dgm:pt modelId="{B12A6315-D2D7-4DE7-9A27-5C74C446515A}" type="pres">
      <dgm:prSet presAssocID="{53B3866A-AEAB-4424-A09E-1BB78230C41D}" presName="rootnode" presStyleCnt="0">
        <dgm:presLayoutVars>
          <dgm:chMax/>
          <dgm:chPref/>
          <dgm:dir/>
          <dgm:animLvl val="lvl"/>
        </dgm:presLayoutVars>
      </dgm:prSet>
      <dgm:spPr/>
    </dgm:pt>
    <dgm:pt modelId="{2CF67958-F932-43A6-8361-F367F2D1B8A5}" type="pres">
      <dgm:prSet presAssocID="{8981C256-527F-45A6-8AC4-C842DC5F14C4}" presName="composite" presStyleCnt="0"/>
      <dgm:spPr/>
    </dgm:pt>
    <dgm:pt modelId="{042C2090-7610-4601-86E5-76CE92564BEA}" type="pres">
      <dgm:prSet presAssocID="{8981C256-527F-45A6-8AC4-C842DC5F14C4}" presName="LShape" presStyleLbl="alignNode1" presStyleIdx="0" presStyleCnt="9" custLinFactNeighborX="-53" custLinFactNeighborY="-738"/>
      <dgm:spPr>
        <a:solidFill>
          <a:schemeClr val="accent6">
            <a:lumMod val="50000"/>
          </a:schemeClr>
        </a:solidFill>
      </dgm:spPr>
    </dgm:pt>
    <dgm:pt modelId="{22E6810C-EA37-48C5-9704-07709E39BE66}" type="pres">
      <dgm:prSet presAssocID="{8981C256-527F-45A6-8AC4-C842DC5F14C4}" presName="ParentText" presStyleLbl="revTx" presStyleIdx="0" presStyleCnt="5">
        <dgm:presLayoutVars>
          <dgm:chMax val="0"/>
          <dgm:chPref val="0"/>
          <dgm:bulletEnabled val="1"/>
        </dgm:presLayoutVars>
      </dgm:prSet>
      <dgm:spPr/>
    </dgm:pt>
    <dgm:pt modelId="{DFA69EE5-D159-43BC-86AF-7848DC9E0971}" type="pres">
      <dgm:prSet presAssocID="{8981C256-527F-45A6-8AC4-C842DC5F14C4}" presName="Triangle" presStyleLbl="alignNode1" presStyleIdx="1" presStyleCnt="9"/>
      <dgm:spPr>
        <a:solidFill>
          <a:schemeClr val="accent6">
            <a:lumMod val="50000"/>
          </a:schemeClr>
        </a:solidFill>
      </dgm:spPr>
    </dgm:pt>
    <dgm:pt modelId="{8E5C4217-64B6-46F6-A7C1-23415D5EA85C}" type="pres">
      <dgm:prSet presAssocID="{D196D88E-077B-4F50-A2E5-30FAAA3CC384}" presName="sibTrans" presStyleCnt="0"/>
      <dgm:spPr/>
    </dgm:pt>
    <dgm:pt modelId="{E4BF1C33-33E7-4AD8-9913-D3670A4BAB5F}" type="pres">
      <dgm:prSet presAssocID="{D196D88E-077B-4F50-A2E5-30FAAA3CC384}" presName="space" presStyleCnt="0"/>
      <dgm:spPr/>
    </dgm:pt>
    <dgm:pt modelId="{28625311-4A32-41EB-B4B7-39EEDD222F67}" type="pres">
      <dgm:prSet presAssocID="{85E1E0EB-2322-45C3-93EC-20F757C3E5DE}" presName="composite" presStyleCnt="0"/>
      <dgm:spPr/>
    </dgm:pt>
    <dgm:pt modelId="{F6795F87-0F39-4478-96F7-5A4FD55E60E3}" type="pres">
      <dgm:prSet presAssocID="{85E1E0EB-2322-45C3-93EC-20F757C3E5DE}" presName="LShape" presStyleLbl="alignNode1" presStyleIdx="2" presStyleCnt="9"/>
      <dgm:spPr>
        <a:solidFill>
          <a:schemeClr val="accent6">
            <a:lumMod val="50000"/>
          </a:schemeClr>
        </a:solidFill>
      </dgm:spPr>
    </dgm:pt>
    <dgm:pt modelId="{963349A5-F3E7-45BB-8FA7-34B2318F1E06}" type="pres">
      <dgm:prSet presAssocID="{85E1E0EB-2322-45C3-93EC-20F757C3E5DE}" presName="ParentText" presStyleLbl="revTx" presStyleIdx="1" presStyleCnt="5">
        <dgm:presLayoutVars>
          <dgm:chMax val="0"/>
          <dgm:chPref val="0"/>
          <dgm:bulletEnabled val="1"/>
        </dgm:presLayoutVars>
      </dgm:prSet>
      <dgm:spPr/>
    </dgm:pt>
    <dgm:pt modelId="{72E555E6-6A3F-4BF1-8783-45AFD4418AC9}" type="pres">
      <dgm:prSet presAssocID="{85E1E0EB-2322-45C3-93EC-20F757C3E5DE}" presName="Triangle" presStyleLbl="alignNode1" presStyleIdx="3" presStyleCnt="9"/>
      <dgm:spPr>
        <a:solidFill>
          <a:schemeClr val="accent6">
            <a:lumMod val="50000"/>
          </a:schemeClr>
        </a:solidFill>
      </dgm:spPr>
    </dgm:pt>
    <dgm:pt modelId="{1B4C5376-627E-43C4-BC00-7446A19637A4}" type="pres">
      <dgm:prSet presAssocID="{1E83373F-C564-465E-8DD4-08B9242EE52B}" presName="sibTrans" presStyleCnt="0"/>
      <dgm:spPr/>
    </dgm:pt>
    <dgm:pt modelId="{E20F2CA7-3AFE-46D9-A5A0-FE4A9DF95580}" type="pres">
      <dgm:prSet presAssocID="{1E83373F-C564-465E-8DD4-08B9242EE52B}" presName="space" presStyleCnt="0"/>
      <dgm:spPr/>
    </dgm:pt>
    <dgm:pt modelId="{3A621DA7-5110-4EEB-8E9A-5A827775F0F3}" type="pres">
      <dgm:prSet presAssocID="{D1FC3339-7248-47AF-A9C7-0A4ACBF0B236}" presName="composite" presStyleCnt="0"/>
      <dgm:spPr/>
    </dgm:pt>
    <dgm:pt modelId="{AB96ED8B-7125-4893-9391-0384B7BDD206}" type="pres">
      <dgm:prSet presAssocID="{D1FC3339-7248-47AF-A9C7-0A4ACBF0B236}" presName="LShape" presStyleLbl="alignNode1" presStyleIdx="4" presStyleCnt="9"/>
      <dgm:spPr>
        <a:solidFill>
          <a:schemeClr val="accent6">
            <a:lumMod val="50000"/>
          </a:schemeClr>
        </a:solidFill>
      </dgm:spPr>
    </dgm:pt>
    <dgm:pt modelId="{5BBD0BFE-E8BD-4E7D-BA5D-35797FB23582}" type="pres">
      <dgm:prSet presAssocID="{D1FC3339-7248-47AF-A9C7-0A4ACBF0B236}" presName="ParentText" presStyleLbl="revTx" presStyleIdx="2" presStyleCnt="5">
        <dgm:presLayoutVars>
          <dgm:chMax val="0"/>
          <dgm:chPref val="0"/>
          <dgm:bulletEnabled val="1"/>
        </dgm:presLayoutVars>
      </dgm:prSet>
      <dgm:spPr/>
    </dgm:pt>
    <dgm:pt modelId="{63CEE875-6D0E-4AA9-A8F4-6DD028431096}" type="pres">
      <dgm:prSet presAssocID="{D1FC3339-7248-47AF-A9C7-0A4ACBF0B236}" presName="Triangle" presStyleLbl="alignNode1" presStyleIdx="5" presStyleCnt="9"/>
      <dgm:spPr>
        <a:solidFill>
          <a:schemeClr val="accent6">
            <a:lumMod val="50000"/>
          </a:schemeClr>
        </a:solidFill>
      </dgm:spPr>
    </dgm:pt>
    <dgm:pt modelId="{D0E0CDAE-9D24-4970-A0AE-F824D521D573}" type="pres">
      <dgm:prSet presAssocID="{B62C3BE4-4557-4B79-9AAF-7CB0C7984265}" presName="sibTrans" presStyleCnt="0"/>
      <dgm:spPr/>
    </dgm:pt>
    <dgm:pt modelId="{3D6291E2-3AD7-48BB-B7EB-ADBFEDD73C12}" type="pres">
      <dgm:prSet presAssocID="{B62C3BE4-4557-4B79-9AAF-7CB0C7984265}" presName="space" presStyleCnt="0"/>
      <dgm:spPr/>
    </dgm:pt>
    <dgm:pt modelId="{1955B3FA-46AE-4D82-A712-CC6574AA67CA}" type="pres">
      <dgm:prSet presAssocID="{84D96789-0351-4586-B597-7FAD893111F1}" presName="composite" presStyleCnt="0"/>
      <dgm:spPr/>
    </dgm:pt>
    <dgm:pt modelId="{24580EF4-197B-479D-9D05-06A6C868D248}" type="pres">
      <dgm:prSet presAssocID="{84D96789-0351-4586-B597-7FAD893111F1}" presName="LShape" presStyleLbl="alignNode1" presStyleIdx="6" presStyleCnt="9"/>
      <dgm:spPr>
        <a:solidFill>
          <a:schemeClr val="accent6">
            <a:lumMod val="50000"/>
          </a:schemeClr>
        </a:solidFill>
      </dgm:spPr>
    </dgm:pt>
    <dgm:pt modelId="{B629F7EE-FE8A-42F3-AB62-7C400C8F570D}" type="pres">
      <dgm:prSet presAssocID="{84D96789-0351-4586-B597-7FAD893111F1}" presName="ParentText" presStyleLbl="revTx" presStyleIdx="3" presStyleCnt="5">
        <dgm:presLayoutVars>
          <dgm:chMax val="0"/>
          <dgm:chPref val="0"/>
          <dgm:bulletEnabled val="1"/>
        </dgm:presLayoutVars>
      </dgm:prSet>
      <dgm:spPr/>
    </dgm:pt>
    <dgm:pt modelId="{2ACE2BB2-5BF2-4B3C-87AE-F1D11CBF860D}" type="pres">
      <dgm:prSet presAssocID="{84D96789-0351-4586-B597-7FAD893111F1}" presName="Triangle" presStyleLbl="alignNode1" presStyleIdx="7" presStyleCnt="9"/>
      <dgm:spPr>
        <a:solidFill>
          <a:schemeClr val="accent6">
            <a:lumMod val="50000"/>
          </a:schemeClr>
        </a:solidFill>
      </dgm:spPr>
    </dgm:pt>
    <dgm:pt modelId="{AA3EED2B-C8EC-4DCB-85AF-043C159FBB58}" type="pres">
      <dgm:prSet presAssocID="{02990AB5-A3E4-4D46-BBB8-4EA10E0C0555}" presName="sibTrans" presStyleCnt="0"/>
      <dgm:spPr/>
    </dgm:pt>
    <dgm:pt modelId="{F44EF924-F288-4DA9-9621-7E4B71F3417E}" type="pres">
      <dgm:prSet presAssocID="{02990AB5-A3E4-4D46-BBB8-4EA10E0C0555}" presName="space" presStyleCnt="0"/>
      <dgm:spPr/>
    </dgm:pt>
    <dgm:pt modelId="{F2C4A53E-39FD-4043-BD4F-0570BA36366A}" type="pres">
      <dgm:prSet presAssocID="{D9D37515-A163-4034-B0EE-852CEC930BED}" presName="composite" presStyleCnt="0"/>
      <dgm:spPr/>
    </dgm:pt>
    <dgm:pt modelId="{9A8EDB59-A93A-402A-9CC3-98E826934CC9}" type="pres">
      <dgm:prSet presAssocID="{D9D37515-A163-4034-B0EE-852CEC930BED}" presName="LShape" presStyleLbl="alignNode1" presStyleIdx="8" presStyleCnt="9"/>
      <dgm:spPr>
        <a:solidFill>
          <a:schemeClr val="accent6">
            <a:lumMod val="50000"/>
          </a:schemeClr>
        </a:solidFill>
      </dgm:spPr>
    </dgm:pt>
    <dgm:pt modelId="{8BBD5BD9-2305-400A-B184-F3FA15CB185C}" type="pres">
      <dgm:prSet presAssocID="{D9D37515-A163-4034-B0EE-852CEC930BED}" presName="ParentText" presStyleLbl="revTx" presStyleIdx="4" presStyleCnt="5">
        <dgm:presLayoutVars>
          <dgm:chMax val="0"/>
          <dgm:chPref val="0"/>
          <dgm:bulletEnabled val="1"/>
        </dgm:presLayoutVars>
      </dgm:prSet>
      <dgm:spPr/>
    </dgm:pt>
  </dgm:ptLst>
  <dgm:cxnLst>
    <dgm:cxn modelId="{F5026E2C-8E70-4E27-BDFB-32B3E1416D6B}" srcId="{53B3866A-AEAB-4424-A09E-1BB78230C41D}" destId="{8981C256-527F-45A6-8AC4-C842DC5F14C4}" srcOrd="0" destOrd="0" parTransId="{3EB8DF1A-312F-49D2-82FD-14F7CCFFF174}" sibTransId="{D196D88E-077B-4F50-A2E5-30FAAA3CC384}"/>
    <dgm:cxn modelId="{4B52E62E-20EE-4E5C-96A9-A97434DF545B}" type="presOf" srcId="{D1FC3339-7248-47AF-A9C7-0A4ACBF0B236}" destId="{5BBD0BFE-E8BD-4E7D-BA5D-35797FB23582}" srcOrd="0" destOrd="0" presId="urn:microsoft.com/office/officeart/2009/3/layout/StepUpProcess"/>
    <dgm:cxn modelId="{FE87F85E-8B65-4624-B018-4A1B3B79EA27}" type="presOf" srcId="{D9D37515-A163-4034-B0EE-852CEC930BED}" destId="{8BBD5BD9-2305-400A-B184-F3FA15CB185C}" srcOrd="0" destOrd="0" presId="urn:microsoft.com/office/officeart/2009/3/layout/StepUpProcess"/>
    <dgm:cxn modelId="{CDE6D446-3C91-4905-877E-02E03C34E95B}" srcId="{53B3866A-AEAB-4424-A09E-1BB78230C41D}" destId="{84D96789-0351-4586-B597-7FAD893111F1}" srcOrd="3" destOrd="0" parTransId="{F73BD59F-BA2F-4007-921A-6AC303D10E84}" sibTransId="{02990AB5-A3E4-4D46-BBB8-4EA10E0C0555}"/>
    <dgm:cxn modelId="{647EBC85-321D-41C4-9817-D8F491C7F2A6}" srcId="{53B3866A-AEAB-4424-A09E-1BB78230C41D}" destId="{D9D37515-A163-4034-B0EE-852CEC930BED}" srcOrd="4" destOrd="0" parTransId="{769DE348-9829-4B75-A6B2-B6D18BEDE5FA}" sibTransId="{45053495-3849-4B9C-80EA-0F0E25EFCC0B}"/>
    <dgm:cxn modelId="{6416B091-5489-475A-86C8-8FCD40CF99AA}" type="presOf" srcId="{8981C256-527F-45A6-8AC4-C842DC5F14C4}" destId="{22E6810C-EA37-48C5-9704-07709E39BE66}" srcOrd="0" destOrd="0" presId="urn:microsoft.com/office/officeart/2009/3/layout/StepUpProcess"/>
    <dgm:cxn modelId="{BD33F4A9-3739-4A2C-A5E7-4B1764684484}" srcId="{53B3866A-AEAB-4424-A09E-1BB78230C41D}" destId="{D1FC3339-7248-47AF-A9C7-0A4ACBF0B236}" srcOrd="2" destOrd="0" parTransId="{8FC92B84-0757-4BB1-82BE-1EFC8DBB959D}" sibTransId="{B62C3BE4-4557-4B79-9AAF-7CB0C7984265}"/>
    <dgm:cxn modelId="{FA7D6DB4-A7AF-47AD-8BD0-817DEC49A71E}" type="presOf" srcId="{84D96789-0351-4586-B597-7FAD893111F1}" destId="{B629F7EE-FE8A-42F3-AB62-7C400C8F570D}" srcOrd="0" destOrd="0" presId="urn:microsoft.com/office/officeart/2009/3/layout/StepUpProcess"/>
    <dgm:cxn modelId="{8FA391B5-EC29-4611-816E-9BB136B0C6D0}" srcId="{53B3866A-AEAB-4424-A09E-1BB78230C41D}" destId="{85E1E0EB-2322-45C3-93EC-20F757C3E5DE}" srcOrd="1" destOrd="0" parTransId="{F22DD68D-B71B-45F1-9A44-64C094B243A1}" sibTransId="{1E83373F-C564-465E-8DD4-08B9242EE52B}"/>
    <dgm:cxn modelId="{B314BCC9-F367-4D91-A7E0-2D256EBC8B02}" type="presOf" srcId="{53B3866A-AEAB-4424-A09E-1BB78230C41D}" destId="{B12A6315-D2D7-4DE7-9A27-5C74C446515A}" srcOrd="0" destOrd="0" presId="urn:microsoft.com/office/officeart/2009/3/layout/StepUpProcess"/>
    <dgm:cxn modelId="{656DC7DF-A02A-41E8-923E-06962C5CCC56}" type="presOf" srcId="{85E1E0EB-2322-45C3-93EC-20F757C3E5DE}" destId="{963349A5-F3E7-45BB-8FA7-34B2318F1E06}" srcOrd="0" destOrd="0" presId="urn:microsoft.com/office/officeart/2009/3/layout/StepUpProcess"/>
    <dgm:cxn modelId="{9D8CB6A1-2659-49BA-BF21-B4306DCA751E}" type="presParOf" srcId="{B12A6315-D2D7-4DE7-9A27-5C74C446515A}" destId="{2CF67958-F932-43A6-8361-F367F2D1B8A5}" srcOrd="0" destOrd="0" presId="urn:microsoft.com/office/officeart/2009/3/layout/StepUpProcess"/>
    <dgm:cxn modelId="{8494B611-A3B3-4777-B42F-C2D9FBB41B27}" type="presParOf" srcId="{2CF67958-F932-43A6-8361-F367F2D1B8A5}" destId="{042C2090-7610-4601-86E5-76CE92564BEA}" srcOrd="0" destOrd="0" presId="urn:microsoft.com/office/officeart/2009/3/layout/StepUpProcess"/>
    <dgm:cxn modelId="{B96254CE-9F08-4C73-8E24-7C2FE483F6AB}" type="presParOf" srcId="{2CF67958-F932-43A6-8361-F367F2D1B8A5}" destId="{22E6810C-EA37-48C5-9704-07709E39BE66}" srcOrd="1" destOrd="0" presId="urn:microsoft.com/office/officeart/2009/3/layout/StepUpProcess"/>
    <dgm:cxn modelId="{88F86C46-7D64-4A89-BE2D-41F2D3421800}" type="presParOf" srcId="{2CF67958-F932-43A6-8361-F367F2D1B8A5}" destId="{DFA69EE5-D159-43BC-86AF-7848DC9E0971}" srcOrd="2" destOrd="0" presId="urn:microsoft.com/office/officeart/2009/3/layout/StepUpProcess"/>
    <dgm:cxn modelId="{5A0211F4-6B9D-40CF-A977-847A05936BC6}" type="presParOf" srcId="{B12A6315-D2D7-4DE7-9A27-5C74C446515A}" destId="{8E5C4217-64B6-46F6-A7C1-23415D5EA85C}" srcOrd="1" destOrd="0" presId="urn:microsoft.com/office/officeart/2009/3/layout/StepUpProcess"/>
    <dgm:cxn modelId="{2FFE477E-FC80-403D-8F57-A91328FAE605}" type="presParOf" srcId="{8E5C4217-64B6-46F6-A7C1-23415D5EA85C}" destId="{E4BF1C33-33E7-4AD8-9913-D3670A4BAB5F}" srcOrd="0" destOrd="0" presId="urn:microsoft.com/office/officeart/2009/3/layout/StepUpProcess"/>
    <dgm:cxn modelId="{E43AA948-B7CD-4E6A-88D1-720AEBF31BA7}" type="presParOf" srcId="{B12A6315-D2D7-4DE7-9A27-5C74C446515A}" destId="{28625311-4A32-41EB-B4B7-39EEDD222F67}" srcOrd="2" destOrd="0" presId="urn:microsoft.com/office/officeart/2009/3/layout/StepUpProcess"/>
    <dgm:cxn modelId="{A91870BC-573B-4FEE-8F63-6AB776BDD9C3}" type="presParOf" srcId="{28625311-4A32-41EB-B4B7-39EEDD222F67}" destId="{F6795F87-0F39-4478-96F7-5A4FD55E60E3}" srcOrd="0" destOrd="0" presId="urn:microsoft.com/office/officeart/2009/3/layout/StepUpProcess"/>
    <dgm:cxn modelId="{1A2A3DB8-5747-43FD-A558-D78EA8DA10FC}" type="presParOf" srcId="{28625311-4A32-41EB-B4B7-39EEDD222F67}" destId="{963349A5-F3E7-45BB-8FA7-34B2318F1E06}" srcOrd="1" destOrd="0" presId="urn:microsoft.com/office/officeart/2009/3/layout/StepUpProcess"/>
    <dgm:cxn modelId="{DA15276D-FB05-4EC2-8E44-BF3197666FF4}" type="presParOf" srcId="{28625311-4A32-41EB-B4B7-39EEDD222F67}" destId="{72E555E6-6A3F-4BF1-8783-45AFD4418AC9}" srcOrd="2" destOrd="0" presId="urn:microsoft.com/office/officeart/2009/3/layout/StepUpProcess"/>
    <dgm:cxn modelId="{69090E99-9E1C-40CA-925A-1234998F4F37}" type="presParOf" srcId="{B12A6315-D2D7-4DE7-9A27-5C74C446515A}" destId="{1B4C5376-627E-43C4-BC00-7446A19637A4}" srcOrd="3" destOrd="0" presId="urn:microsoft.com/office/officeart/2009/3/layout/StepUpProcess"/>
    <dgm:cxn modelId="{2E52E923-977F-49D6-9657-A088A1D791D6}" type="presParOf" srcId="{1B4C5376-627E-43C4-BC00-7446A19637A4}" destId="{E20F2CA7-3AFE-46D9-A5A0-FE4A9DF95580}" srcOrd="0" destOrd="0" presId="urn:microsoft.com/office/officeart/2009/3/layout/StepUpProcess"/>
    <dgm:cxn modelId="{65AA315F-FBBF-482E-93FD-5A1D34AD6C16}" type="presParOf" srcId="{B12A6315-D2D7-4DE7-9A27-5C74C446515A}" destId="{3A621DA7-5110-4EEB-8E9A-5A827775F0F3}" srcOrd="4" destOrd="0" presId="urn:microsoft.com/office/officeart/2009/3/layout/StepUpProcess"/>
    <dgm:cxn modelId="{6E2A4BD0-C8ED-44E0-8800-4AF4FCC85CD1}" type="presParOf" srcId="{3A621DA7-5110-4EEB-8E9A-5A827775F0F3}" destId="{AB96ED8B-7125-4893-9391-0384B7BDD206}" srcOrd="0" destOrd="0" presId="urn:microsoft.com/office/officeart/2009/3/layout/StepUpProcess"/>
    <dgm:cxn modelId="{D7DFD61B-5FD7-472F-AEC2-90BF41067D36}" type="presParOf" srcId="{3A621DA7-5110-4EEB-8E9A-5A827775F0F3}" destId="{5BBD0BFE-E8BD-4E7D-BA5D-35797FB23582}" srcOrd="1" destOrd="0" presId="urn:microsoft.com/office/officeart/2009/3/layout/StepUpProcess"/>
    <dgm:cxn modelId="{40A6F5FE-D437-499B-9F8D-75474315F173}" type="presParOf" srcId="{3A621DA7-5110-4EEB-8E9A-5A827775F0F3}" destId="{63CEE875-6D0E-4AA9-A8F4-6DD028431096}" srcOrd="2" destOrd="0" presId="urn:microsoft.com/office/officeart/2009/3/layout/StepUpProcess"/>
    <dgm:cxn modelId="{8712A0AA-D5C4-4250-B596-640353F36418}" type="presParOf" srcId="{B12A6315-D2D7-4DE7-9A27-5C74C446515A}" destId="{D0E0CDAE-9D24-4970-A0AE-F824D521D573}" srcOrd="5" destOrd="0" presId="urn:microsoft.com/office/officeart/2009/3/layout/StepUpProcess"/>
    <dgm:cxn modelId="{033F9D1E-A8FD-432C-88F0-446D7716349F}" type="presParOf" srcId="{D0E0CDAE-9D24-4970-A0AE-F824D521D573}" destId="{3D6291E2-3AD7-48BB-B7EB-ADBFEDD73C12}" srcOrd="0" destOrd="0" presId="urn:microsoft.com/office/officeart/2009/3/layout/StepUpProcess"/>
    <dgm:cxn modelId="{E5224DF1-6D5A-4CFA-AEAF-5C8872CC4DDE}" type="presParOf" srcId="{B12A6315-D2D7-4DE7-9A27-5C74C446515A}" destId="{1955B3FA-46AE-4D82-A712-CC6574AA67CA}" srcOrd="6" destOrd="0" presId="urn:microsoft.com/office/officeart/2009/3/layout/StepUpProcess"/>
    <dgm:cxn modelId="{7C2B2787-80C7-4701-ACD2-63C6DCF38FEB}" type="presParOf" srcId="{1955B3FA-46AE-4D82-A712-CC6574AA67CA}" destId="{24580EF4-197B-479D-9D05-06A6C868D248}" srcOrd="0" destOrd="0" presId="urn:microsoft.com/office/officeart/2009/3/layout/StepUpProcess"/>
    <dgm:cxn modelId="{F087E6D1-71B5-4D2A-9126-7328A5133DC5}" type="presParOf" srcId="{1955B3FA-46AE-4D82-A712-CC6574AA67CA}" destId="{B629F7EE-FE8A-42F3-AB62-7C400C8F570D}" srcOrd="1" destOrd="0" presId="urn:microsoft.com/office/officeart/2009/3/layout/StepUpProcess"/>
    <dgm:cxn modelId="{7F71F6BC-4CBA-4C97-8E5C-FFE7504B41F4}" type="presParOf" srcId="{1955B3FA-46AE-4D82-A712-CC6574AA67CA}" destId="{2ACE2BB2-5BF2-4B3C-87AE-F1D11CBF860D}" srcOrd="2" destOrd="0" presId="urn:microsoft.com/office/officeart/2009/3/layout/StepUpProcess"/>
    <dgm:cxn modelId="{3E720F91-6A75-4E1C-9EDF-E73F7439B224}" type="presParOf" srcId="{B12A6315-D2D7-4DE7-9A27-5C74C446515A}" destId="{AA3EED2B-C8EC-4DCB-85AF-043C159FBB58}" srcOrd="7" destOrd="0" presId="urn:microsoft.com/office/officeart/2009/3/layout/StepUpProcess"/>
    <dgm:cxn modelId="{EC50F282-FB9D-4ADC-9B9B-4A4BE8F517EC}" type="presParOf" srcId="{AA3EED2B-C8EC-4DCB-85AF-043C159FBB58}" destId="{F44EF924-F288-4DA9-9621-7E4B71F3417E}" srcOrd="0" destOrd="0" presId="urn:microsoft.com/office/officeart/2009/3/layout/StepUpProcess"/>
    <dgm:cxn modelId="{E387176D-16D6-4BE2-9F01-BF546817B905}" type="presParOf" srcId="{B12A6315-D2D7-4DE7-9A27-5C74C446515A}" destId="{F2C4A53E-39FD-4043-BD4F-0570BA36366A}" srcOrd="8" destOrd="0" presId="urn:microsoft.com/office/officeart/2009/3/layout/StepUpProcess"/>
    <dgm:cxn modelId="{66D88950-87B4-4BAA-8538-875C251E7479}" type="presParOf" srcId="{F2C4A53E-39FD-4043-BD4F-0570BA36366A}" destId="{9A8EDB59-A93A-402A-9CC3-98E826934CC9}" srcOrd="0" destOrd="0" presId="urn:microsoft.com/office/officeart/2009/3/layout/StepUpProcess"/>
    <dgm:cxn modelId="{25AFF5B6-BF0C-4DCF-9830-54BCC7BA0DCD}" type="presParOf" srcId="{F2C4A53E-39FD-4043-BD4F-0570BA36366A}" destId="{8BBD5BD9-2305-400A-B184-F3FA15CB185C}" srcOrd="1" destOrd="0" presId="urn:microsoft.com/office/officeart/2009/3/layout/StepUpProcess"/>
  </dgm:cxnLst>
  <dgm:bg>
    <a:solidFill>
      <a:schemeClr val="bg1">
        <a:lumMod val="95000"/>
      </a:schemeClr>
    </a:solidFill>
  </dgm:bg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3B3866A-AEAB-4424-A09E-1BB78230C41D}" type="doc">
      <dgm:prSet loTypeId="urn:microsoft.com/office/officeart/2009/3/layout/StepUpProcess" loCatId="process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pt-BR"/>
        </a:p>
      </dgm:t>
    </dgm:pt>
    <dgm:pt modelId="{8981C256-527F-45A6-8AC4-C842DC5F14C4}">
      <dgm:prSet phldrT="[Texto]"/>
      <dgm:spPr/>
      <dgm:t>
        <a:bodyPr/>
        <a:lstStyle/>
        <a:p>
          <a:r>
            <a:rPr lang="pt-BR" b="1" dirty="0"/>
            <a:t>Fase Geral/ Introdutória para resolução pendências mais básicas para o CRP </a:t>
          </a:r>
        </a:p>
      </dgm:t>
    </dgm:pt>
    <dgm:pt modelId="{3EB8DF1A-312F-49D2-82FD-14F7CCFFF174}" type="parTrans" cxnId="{F5026E2C-8E70-4E27-BDFB-32B3E1416D6B}">
      <dgm:prSet/>
      <dgm:spPr/>
      <dgm:t>
        <a:bodyPr/>
        <a:lstStyle/>
        <a:p>
          <a:endParaRPr lang="pt-BR"/>
        </a:p>
      </dgm:t>
    </dgm:pt>
    <dgm:pt modelId="{D196D88E-077B-4F50-A2E5-30FAAA3CC384}" type="sibTrans" cxnId="{F5026E2C-8E70-4E27-BDFB-32B3E1416D6B}">
      <dgm:prSet/>
      <dgm:spPr/>
      <dgm:t>
        <a:bodyPr/>
        <a:lstStyle/>
        <a:p>
          <a:endParaRPr lang="pt-BR"/>
        </a:p>
      </dgm:t>
    </dgm:pt>
    <dgm:pt modelId="{85E1E0EB-2322-45C3-93EC-20F757C3E5DE}">
      <dgm:prSet phldrT="[Texto]"/>
      <dgm:spPr/>
      <dgm:t>
        <a:bodyPr/>
        <a:lstStyle/>
        <a:p>
          <a:r>
            <a:rPr lang="pt-BR" b="1" dirty="0"/>
            <a:t>Fase Intermediária/ Preparatória para resolver pendências restantes com maior grau de dificuldade</a:t>
          </a:r>
        </a:p>
      </dgm:t>
    </dgm:pt>
    <dgm:pt modelId="{F22DD68D-B71B-45F1-9A44-64C094B243A1}" type="parTrans" cxnId="{8FA391B5-EC29-4611-816E-9BB136B0C6D0}">
      <dgm:prSet/>
      <dgm:spPr/>
      <dgm:t>
        <a:bodyPr/>
        <a:lstStyle/>
        <a:p>
          <a:endParaRPr lang="pt-BR"/>
        </a:p>
      </dgm:t>
    </dgm:pt>
    <dgm:pt modelId="{1E83373F-C564-465E-8DD4-08B9242EE52B}" type="sibTrans" cxnId="{8FA391B5-EC29-4611-816E-9BB136B0C6D0}">
      <dgm:prSet/>
      <dgm:spPr/>
      <dgm:t>
        <a:bodyPr/>
        <a:lstStyle/>
        <a:p>
          <a:endParaRPr lang="pt-BR"/>
        </a:p>
      </dgm:t>
    </dgm:pt>
    <dgm:pt modelId="{D1FC3339-7248-47AF-A9C7-0A4ACBF0B236}">
      <dgm:prSet phldrT="[Texto]"/>
      <dgm:spPr/>
      <dgm:t>
        <a:bodyPr/>
        <a:lstStyle/>
        <a:p>
          <a:r>
            <a:rPr lang="pt-BR" b="1" dirty="0"/>
            <a:t>Fase Específica/ Focalizada: ente apresenta </a:t>
          </a:r>
          <a:r>
            <a:rPr lang="pt-BR" b="1" dirty="0">
              <a:highlight>
                <a:srgbClr val="FFFF00"/>
              </a:highlight>
            </a:rPr>
            <a:t>Plano de Ação</a:t>
          </a:r>
          <a:r>
            <a:rPr lang="pt-BR" b="1" dirty="0"/>
            <a:t> c/ cronograma e, após sua aprovação, obtém prazos para sua execução</a:t>
          </a:r>
        </a:p>
      </dgm:t>
    </dgm:pt>
    <dgm:pt modelId="{8FC92B84-0757-4BB1-82BE-1EFC8DBB959D}" type="parTrans" cxnId="{BD33F4A9-3739-4A2C-A5E7-4B1764684484}">
      <dgm:prSet/>
      <dgm:spPr/>
      <dgm:t>
        <a:bodyPr/>
        <a:lstStyle/>
        <a:p>
          <a:endParaRPr lang="pt-BR"/>
        </a:p>
      </dgm:t>
    </dgm:pt>
    <dgm:pt modelId="{B62C3BE4-4557-4B79-9AAF-7CB0C7984265}" type="sibTrans" cxnId="{BD33F4A9-3739-4A2C-A5E7-4B1764684484}">
      <dgm:prSet/>
      <dgm:spPr/>
      <dgm:t>
        <a:bodyPr/>
        <a:lstStyle/>
        <a:p>
          <a:endParaRPr lang="pt-BR"/>
        </a:p>
      </dgm:t>
    </dgm:pt>
    <dgm:pt modelId="{EAA44E0A-C7BF-4A09-981F-7F05EAF6225F}">
      <dgm:prSet phldrT="[Texto]"/>
      <dgm:spPr/>
      <dgm:t>
        <a:bodyPr/>
        <a:lstStyle/>
        <a:p>
          <a:r>
            <a:rPr lang="pt-BR" b="1" dirty="0"/>
            <a:t>Fase </a:t>
          </a:r>
          <a:r>
            <a:rPr lang="pt-BR" b="1" dirty="0">
              <a:solidFill>
                <a:schemeClr val="tx1"/>
              </a:solidFill>
            </a:rPr>
            <a:t>da Manutenção da Conformidade c/ Reciprocidade</a:t>
          </a:r>
        </a:p>
      </dgm:t>
    </dgm:pt>
    <dgm:pt modelId="{CA13CBF2-9B74-4850-B036-27680C1DF899}" type="parTrans" cxnId="{6DCF07FC-ACBF-4D30-8B4F-E4E8AF83B7B3}">
      <dgm:prSet/>
      <dgm:spPr/>
      <dgm:t>
        <a:bodyPr/>
        <a:lstStyle/>
        <a:p>
          <a:endParaRPr lang="pt-BR"/>
        </a:p>
      </dgm:t>
    </dgm:pt>
    <dgm:pt modelId="{F5BBA501-28DD-4149-A053-924C22CD7187}" type="sibTrans" cxnId="{6DCF07FC-ACBF-4D30-8B4F-E4E8AF83B7B3}">
      <dgm:prSet/>
      <dgm:spPr/>
      <dgm:t>
        <a:bodyPr/>
        <a:lstStyle/>
        <a:p>
          <a:endParaRPr lang="pt-BR"/>
        </a:p>
      </dgm:t>
    </dgm:pt>
    <dgm:pt modelId="{B12A6315-D2D7-4DE7-9A27-5C74C446515A}" type="pres">
      <dgm:prSet presAssocID="{53B3866A-AEAB-4424-A09E-1BB78230C41D}" presName="rootnode" presStyleCnt="0">
        <dgm:presLayoutVars>
          <dgm:chMax/>
          <dgm:chPref/>
          <dgm:dir/>
          <dgm:animLvl val="lvl"/>
        </dgm:presLayoutVars>
      </dgm:prSet>
      <dgm:spPr/>
    </dgm:pt>
    <dgm:pt modelId="{2CF67958-F932-43A6-8361-F367F2D1B8A5}" type="pres">
      <dgm:prSet presAssocID="{8981C256-527F-45A6-8AC4-C842DC5F14C4}" presName="composite" presStyleCnt="0"/>
      <dgm:spPr/>
    </dgm:pt>
    <dgm:pt modelId="{042C2090-7610-4601-86E5-76CE92564BEA}" type="pres">
      <dgm:prSet presAssocID="{8981C256-527F-45A6-8AC4-C842DC5F14C4}" presName="LShape" presStyleLbl="alignNode1" presStyleIdx="0" presStyleCnt="7"/>
      <dgm:spPr>
        <a:solidFill>
          <a:schemeClr val="accent6">
            <a:lumMod val="50000"/>
          </a:schemeClr>
        </a:solidFill>
        <a:ln>
          <a:solidFill>
            <a:schemeClr val="accent1"/>
          </a:solidFill>
        </a:ln>
      </dgm:spPr>
    </dgm:pt>
    <dgm:pt modelId="{22E6810C-EA37-48C5-9704-07709E39BE66}" type="pres">
      <dgm:prSet presAssocID="{8981C256-527F-45A6-8AC4-C842DC5F14C4}" presName="ParentText" presStyleLbl="revTx" presStyleIdx="0" presStyleCnt="4">
        <dgm:presLayoutVars>
          <dgm:chMax val="0"/>
          <dgm:chPref val="0"/>
          <dgm:bulletEnabled val="1"/>
        </dgm:presLayoutVars>
      </dgm:prSet>
      <dgm:spPr/>
    </dgm:pt>
    <dgm:pt modelId="{DFA69EE5-D159-43BC-86AF-7848DC9E0971}" type="pres">
      <dgm:prSet presAssocID="{8981C256-527F-45A6-8AC4-C842DC5F14C4}" presName="Triangle" presStyleLbl="alignNode1" presStyleIdx="1" presStyleCnt="7"/>
      <dgm:spPr>
        <a:solidFill>
          <a:schemeClr val="accent6">
            <a:lumMod val="50000"/>
          </a:schemeClr>
        </a:solidFill>
        <a:ln>
          <a:solidFill>
            <a:schemeClr val="accent1"/>
          </a:solidFill>
        </a:ln>
      </dgm:spPr>
    </dgm:pt>
    <dgm:pt modelId="{8E5C4217-64B6-46F6-A7C1-23415D5EA85C}" type="pres">
      <dgm:prSet presAssocID="{D196D88E-077B-4F50-A2E5-30FAAA3CC384}" presName="sibTrans" presStyleCnt="0"/>
      <dgm:spPr/>
    </dgm:pt>
    <dgm:pt modelId="{E4BF1C33-33E7-4AD8-9913-D3670A4BAB5F}" type="pres">
      <dgm:prSet presAssocID="{D196D88E-077B-4F50-A2E5-30FAAA3CC384}" presName="space" presStyleCnt="0"/>
      <dgm:spPr/>
    </dgm:pt>
    <dgm:pt modelId="{28625311-4A32-41EB-B4B7-39EEDD222F67}" type="pres">
      <dgm:prSet presAssocID="{85E1E0EB-2322-45C3-93EC-20F757C3E5DE}" presName="composite" presStyleCnt="0"/>
      <dgm:spPr/>
    </dgm:pt>
    <dgm:pt modelId="{F6795F87-0F39-4478-96F7-5A4FD55E60E3}" type="pres">
      <dgm:prSet presAssocID="{85E1E0EB-2322-45C3-93EC-20F757C3E5DE}" presName="LShape" presStyleLbl="alignNode1" presStyleIdx="2" presStyleCnt="7"/>
      <dgm:spPr>
        <a:solidFill>
          <a:schemeClr val="accent6">
            <a:lumMod val="50000"/>
          </a:schemeClr>
        </a:solidFill>
        <a:ln>
          <a:solidFill>
            <a:schemeClr val="accent1"/>
          </a:solidFill>
        </a:ln>
      </dgm:spPr>
    </dgm:pt>
    <dgm:pt modelId="{963349A5-F3E7-45BB-8FA7-34B2318F1E06}" type="pres">
      <dgm:prSet presAssocID="{85E1E0EB-2322-45C3-93EC-20F757C3E5DE}" presName="ParentText" presStyleLbl="revTx" presStyleIdx="1" presStyleCnt="4">
        <dgm:presLayoutVars>
          <dgm:chMax val="0"/>
          <dgm:chPref val="0"/>
          <dgm:bulletEnabled val="1"/>
        </dgm:presLayoutVars>
      </dgm:prSet>
      <dgm:spPr/>
    </dgm:pt>
    <dgm:pt modelId="{72E555E6-6A3F-4BF1-8783-45AFD4418AC9}" type="pres">
      <dgm:prSet presAssocID="{85E1E0EB-2322-45C3-93EC-20F757C3E5DE}" presName="Triangle" presStyleLbl="alignNode1" presStyleIdx="3" presStyleCnt="7"/>
      <dgm:spPr>
        <a:solidFill>
          <a:schemeClr val="accent6">
            <a:lumMod val="50000"/>
          </a:schemeClr>
        </a:solidFill>
        <a:ln>
          <a:solidFill>
            <a:schemeClr val="accent1"/>
          </a:solidFill>
        </a:ln>
      </dgm:spPr>
    </dgm:pt>
    <dgm:pt modelId="{1B4C5376-627E-43C4-BC00-7446A19637A4}" type="pres">
      <dgm:prSet presAssocID="{1E83373F-C564-465E-8DD4-08B9242EE52B}" presName="sibTrans" presStyleCnt="0"/>
      <dgm:spPr/>
    </dgm:pt>
    <dgm:pt modelId="{E20F2CA7-3AFE-46D9-A5A0-FE4A9DF95580}" type="pres">
      <dgm:prSet presAssocID="{1E83373F-C564-465E-8DD4-08B9242EE52B}" presName="space" presStyleCnt="0"/>
      <dgm:spPr/>
    </dgm:pt>
    <dgm:pt modelId="{3A621DA7-5110-4EEB-8E9A-5A827775F0F3}" type="pres">
      <dgm:prSet presAssocID="{D1FC3339-7248-47AF-A9C7-0A4ACBF0B236}" presName="composite" presStyleCnt="0"/>
      <dgm:spPr/>
    </dgm:pt>
    <dgm:pt modelId="{AB96ED8B-7125-4893-9391-0384B7BDD206}" type="pres">
      <dgm:prSet presAssocID="{D1FC3339-7248-47AF-A9C7-0A4ACBF0B236}" presName="LShape" presStyleLbl="alignNode1" presStyleIdx="4" presStyleCnt="7"/>
      <dgm:spPr>
        <a:solidFill>
          <a:schemeClr val="accent6">
            <a:lumMod val="50000"/>
          </a:schemeClr>
        </a:solidFill>
        <a:ln>
          <a:solidFill>
            <a:schemeClr val="accent1"/>
          </a:solidFill>
        </a:ln>
      </dgm:spPr>
    </dgm:pt>
    <dgm:pt modelId="{5BBD0BFE-E8BD-4E7D-BA5D-35797FB23582}" type="pres">
      <dgm:prSet presAssocID="{D1FC3339-7248-47AF-A9C7-0A4ACBF0B236}" presName="ParentText" presStyleLbl="revTx" presStyleIdx="2" presStyleCnt="4">
        <dgm:presLayoutVars>
          <dgm:chMax val="0"/>
          <dgm:chPref val="0"/>
          <dgm:bulletEnabled val="1"/>
        </dgm:presLayoutVars>
      </dgm:prSet>
      <dgm:spPr/>
    </dgm:pt>
    <dgm:pt modelId="{63CEE875-6D0E-4AA9-A8F4-6DD028431096}" type="pres">
      <dgm:prSet presAssocID="{D1FC3339-7248-47AF-A9C7-0A4ACBF0B236}" presName="Triangle" presStyleLbl="alignNode1" presStyleIdx="5" presStyleCnt="7"/>
      <dgm:spPr>
        <a:solidFill>
          <a:schemeClr val="accent6">
            <a:lumMod val="50000"/>
          </a:schemeClr>
        </a:solidFill>
        <a:ln>
          <a:solidFill>
            <a:schemeClr val="accent1"/>
          </a:solidFill>
        </a:ln>
      </dgm:spPr>
    </dgm:pt>
    <dgm:pt modelId="{D0E0CDAE-9D24-4970-A0AE-F824D521D573}" type="pres">
      <dgm:prSet presAssocID="{B62C3BE4-4557-4B79-9AAF-7CB0C7984265}" presName="sibTrans" presStyleCnt="0"/>
      <dgm:spPr/>
    </dgm:pt>
    <dgm:pt modelId="{3D6291E2-3AD7-48BB-B7EB-ADBFEDD73C12}" type="pres">
      <dgm:prSet presAssocID="{B62C3BE4-4557-4B79-9AAF-7CB0C7984265}" presName="space" presStyleCnt="0"/>
      <dgm:spPr/>
    </dgm:pt>
    <dgm:pt modelId="{82A8423E-C0E2-4439-98E1-C73D8BFC7113}" type="pres">
      <dgm:prSet presAssocID="{EAA44E0A-C7BF-4A09-981F-7F05EAF6225F}" presName="composite" presStyleCnt="0"/>
      <dgm:spPr/>
    </dgm:pt>
    <dgm:pt modelId="{F334F896-EF5E-4F91-A85B-B81B3393173B}" type="pres">
      <dgm:prSet presAssocID="{EAA44E0A-C7BF-4A09-981F-7F05EAF6225F}" presName="LShape" presStyleLbl="alignNode1" presStyleIdx="6" presStyleCnt="7"/>
      <dgm:spPr>
        <a:solidFill>
          <a:schemeClr val="accent6">
            <a:lumMod val="50000"/>
          </a:schemeClr>
        </a:solidFill>
        <a:ln>
          <a:solidFill>
            <a:schemeClr val="accent1"/>
          </a:solidFill>
        </a:ln>
      </dgm:spPr>
    </dgm:pt>
    <dgm:pt modelId="{C86250C3-20B0-4BD4-AB0D-B00ACB695B8D}" type="pres">
      <dgm:prSet presAssocID="{EAA44E0A-C7BF-4A09-981F-7F05EAF6225F}" presName="ParentText" presStyleLbl="revTx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BEAB7C1F-795B-41A0-92B8-C22A94E1F9F6}" type="presOf" srcId="{EAA44E0A-C7BF-4A09-981F-7F05EAF6225F}" destId="{C86250C3-20B0-4BD4-AB0D-B00ACB695B8D}" srcOrd="0" destOrd="0" presId="urn:microsoft.com/office/officeart/2009/3/layout/StepUpProcess"/>
    <dgm:cxn modelId="{F5026E2C-8E70-4E27-BDFB-32B3E1416D6B}" srcId="{53B3866A-AEAB-4424-A09E-1BB78230C41D}" destId="{8981C256-527F-45A6-8AC4-C842DC5F14C4}" srcOrd="0" destOrd="0" parTransId="{3EB8DF1A-312F-49D2-82FD-14F7CCFFF174}" sibTransId="{D196D88E-077B-4F50-A2E5-30FAAA3CC384}"/>
    <dgm:cxn modelId="{4B52E62E-20EE-4E5C-96A9-A97434DF545B}" type="presOf" srcId="{D1FC3339-7248-47AF-A9C7-0A4ACBF0B236}" destId="{5BBD0BFE-E8BD-4E7D-BA5D-35797FB23582}" srcOrd="0" destOrd="0" presId="urn:microsoft.com/office/officeart/2009/3/layout/StepUpProcess"/>
    <dgm:cxn modelId="{6416B091-5489-475A-86C8-8FCD40CF99AA}" type="presOf" srcId="{8981C256-527F-45A6-8AC4-C842DC5F14C4}" destId="{22E6810C-EA37-48C5-9704-07709E39BE66}" srcOrd="0" destOrd="0" presId="urn:microsoft.com/office/officeart/2009/3/layout/StepUpProcess"/>
    <dgm:cxn modelId="{BD33F4A9-3739-4A2C-A5E7-4B1764684484}" srcId="{53B3866A-AEAB-4424-A09E-1BB78230C41D}" destId="{D1FC3339-7248-47AF-A9C7-0A4ACBF0B236}" srcOrd="2" destOrd="0" parTransId="{8FC92B84-0757-4BB1-82BE-1EFC8DBB959D}" sibTransId="{B62C3BE4-4557-4B79-9AAF-7CB0C7984265}"/>
    <dgm:cxn modelId="{8FA391B5-EC29-4611-816E-9BB136B0C6D0}" srcId="{53B3866A-AEAB-4424-A09E-1BB78230C41D}" destId="{85E1E0EB-2322-45C3-93EC-20F757C3E5DE}" srcOrd="1" destOrd="0" parTransId="{F22DD68D-B71B-45F1-9A44-64C094B243A1}" sibTransId="{1E83373F-C564-465E-8DD4-08B9242EE52B}"/>
    <dgm:cxn modelId="{B314BCC9-F367-4D91-A7E0-2D256EBC8B02}" type="presOf" srcId="{53B3866A-AEAB-4424-A09E-1BB78230C41D}" destId="{B12A6315-D2D7-4DE7-9A27-5C74C446515A}" srcOrd="0" destOrd="0" presId="urn:microsoft.com/office/officeart/2009/3/layout/StepUpProcess"/>
    <dgm:cxn modelId="{656DC7DF-A02A-41E8-923E-06962C5CCC56}" type="presOf" srcId="{85E1E0EB-2322-45C3-93EC-20F757C3E5DE}" destId="{963349A5-F3E7-45BB-8FA7-34B2318F1E06}" srcOrd="0" destOrd="0" presId="urn:microsoft.com/office/officeart/2009/3/layout/StepUpProcess"/>
    <dgm:cxn modelId="{6DCF07FC-ACBF-4D30-8B4F-E4E8AF83B7B3}" srcId="{53B3866A-AEAB-4424-A09E-1BB78230C41D}" destId="{EAA44E0A-C7BF-4A09-981F-7F05EAF6225F}" srcOrd="3" destOrd="0" parTransId="{CA13CBF2-9B74-4850-B036-27680C1DF899}" sibTransId="{F5BBA501-28DD-4149-A053-924C22CD7187}"/>
    <dgm:cxn modelId="{9D8CB6A1-2659-49BA-BF21-B4306DCA751E}" type="presParOf" srcId="{B12A6315-D2D7-4DE7-9A27-5C74C446515A}" destId="{2CF67958-F932-43A6-8361-F367F2D1B8A5}" srcOrd="0" destOrd="0" presId="urn:microsoft.com/office/officeart/2009/3/layout/StepUpProcess"/>
    <dgm:cxn modelId="{8494B611-A3B3-4777-B42F-C2D9FBB41B27}" type="presParOf" srcId="{2CF67958-F932-43A6-8361-F367F2D1B8A5}" destId="{042C2090-7610-4601-86E5-76CE92564BEA}" srcOrd="0" destOrd="0" presId="urn:microsoft.com/office/officeart/2009/3/layout/StepUpProcess"/>
    <dgm:cxn modelId="{B96254CE-9F08-4C73-8E24-7C2FE483F6AB}" type="presParOf" srcId="{2CF67958-F932-43A6-8361-F367F2D1B8A5}" destId="{22E6810C-EA37-48C5-9704-07709E39BE66}" srcOrd="1" destOrd="0" presId="urn:microsoft.com/office/officeart/2009/3/layout/StepUpProcess"/>
    <dgm:cxn modelId="{88F86C46-7D64-4A89-BE2D-41F2D3421800}" type="presParOf" srcId="{2CF67958-F932-43A6-8361-F367F2D1B8A5}" destId="{DFA69EE5-D159-43BC-86AF-7848DC9E0971}" srcOrd="2" destOrd="0" presId="urn:microsoft.com/office/officeart/2009/3/layout/StepUpProcess"/>
    <dgm:cxn modelId="{5A0211F4-6B9D-40CF-A977-847A05936BC6}" type="presParOf" srcId="{B12A6315-D2D7-4DE7-9A27-5C74C446515A}" destId="{8E5C4217-64B6-46F6-A7C1-23415D5EA85C}" srcOrd="1" destOrd="0" presId="urn:microsoft.com/office/officeart/2009/3/layout/StepUpProcess"/>
    <dgm:cxn modelId="{2FFE477E-FC80-403D-8F57-A91328FAE605}" type="presParOf" srcId="{8E5C4217-64B6-46F6-A7C1-23415D5EA85C}" destId="{E4BF1C33-33E7-4AD8-9913-D3670A4BAB5F}" srcOrd="0" destOrd="0" presId="urn:microsoft.com/office/officeart/2009/3/layout/StepUpProcess"/>
    <dgm:cxn modelId="{E43AA948-B7CD-4E6A-88D1-720AEBF31BA7}" type="presParOf" srcId="{B12A6315-D2D7-4DE7-9A27-5C74C446515A}" destId="{28625311-4A32-41EB-B4B7-39EEDD222F67}" srcOrd="2" destOrd="0" presId="urn:microsoft.com/office/officeart/2009/3/layout/StepUpProcess"/>
    <dgm:cxn modelId="{A91870BC-573B-4FEE-8F63-6AB776BDD9C3}" type="presParOf" srcId="{28625311-4A32-41EB-B4B7-39EEDD222F67}" destId="{F6795F87-0F39-4478-96F7-5A4FD55E60E3}" srcOrd="0" destOrd="0" presId="urn:microsoft.com/office/officeart/2009/3/layout/StepUpProcess"/>
    <dgm:cxn modelId="{1A2A3DB8-5747-43FD-A558-D78EA8DA10FC}" type="presParOf" srcId="{28625311-4A32-41EB-B4B7-39EEDD222F67}" destId="{963349A5-F3E7-45BB-8FA7-34B2318F1E06}" srcOrd="1" destOrd="0" presId="urn:microsoft.com/office/officeart/2009/3/layout/StepUpProcess"/>
    <dgm:cxn modelId="{DA15276D-FB05-4EC2-8E44-BF3197666FF4}" type="presParOf" srcId="{28625311-4A32-41EB-B4B7-39EEDD222F67}" destId="{72E555E6-6A3F-4BF1-8783-45AFD4418AC9}" srcOrd="2" destOrd="0" presId="urn:microsoft.com/office/officeart/2009/3/layout/StepUpProcess"/>
    <dgm:cxn modelId="{69090E99-9E1C-40CA-925A-1234998F4F37}" type="presParOf" srcId="{B12A6315-D2D7-4DE7-9A27-5C74C446515A}" destId="{1B4C5376-627E-43C4-BC00-7446A19637A4}" srcOrd="3" destOrd="0" presId="urn:microsoft.com/office/officeart/2009/3/layout/StepUpProcess"/>
    <dgm:cxn modelId="{2E52E923-977F-49D6-9657-A088A1D791D6}" type="presParOf" srcId="{1B4C5376-627E-43C4-BC00-7446A19637A4}" destId="{E20F2CA7-3AFE-46D9-A5A0-FE4A9DF95580}" srcOrd="0" destOrd="0" presId="urn:microsoft.com/office/officeart/2009/3/layout/StepUpProcess"/>
    <dgm:cxn modelId="{65AA315F-FBBF-482E-93FD-5A1D34AD6C16}" type="presParOf" srcId="{B12A6315-D2D7-4DE7-9A27-5C74C446515A}" destId="{3A621DA7-5110-4EEB-8E9A-5A827775F0F3}" srcOrd="4" destOrd="0" presId="urn:microsoft.com/office/officeart/2009/3/layout/StepUpProcess"/>
    <dgm:cxn modelId="{6E2A4BD0-C8ED-44E0-8800-4AF4FCC85CD1}" type="presParOf" srcId="{3A621DA7-5110-4EEB-8E9A-5A827775F0F3}" destId="{AB96ED8B-7125-4893-9391-0384B7BDD206}" srcOrd="0" destOrd="0" presId="urn:microsoft.com/office/officeart/2009/3/layout/StepUpProcess"/>
    <dgm:cxn modelId="{D7DFD61B-5FD7-472F-AEC2-90BF41067D36}" type="presParOf" srcId="{3A621DA7-5110-4EEB-8E9A-5A827775F0F3}" destId="{5BBD0BFE-E8BD-4E7D-BA5D-35797FB23582}" srcOrd="1" destOrd="0" presId="urn:microsoft.com/office/officeart/2009/3/layout/StepUpProcess"/>
    <dgm:cxn modelId="{40A6F5FE-D437-499B-9F8D-75474315F173}" type="presParOf" srcId="{3A621DA7-5110-4EEB-8E9A-5A827775F0F3}" destId="{63CEE875-6D0E-4AA9-A8F4-6DD028431096}" srcOrd="2" destOrd="0" presId="urn:microsoft.com/office/officeart/2009/3/layout/StepUpProcess"/>
    <dgm:cxn modelId="{8712A0AA-D5C4-4250-B596-640353F36418}" type="presParOf" srcId="{B12A6315-D2D7-4DE7-9A27-5C74C446515A}" destId="{D0E0CDAE-9D24-4970-A0AE-F824D521D573}" srcOrd="5" destOrd="0" presId="urn:microsoft.com/office/officeart/2009/3/layout/StepUpProcess"/>
    <dgm:cxn modelId="{033F9D1E-A8FD-432C-88F0-446D7716349F}" type="presParOf" srcId="{D0E0CDAE-9D24-4970-A0AE-F824D521D573}" destId="{3D6291E2-3AD7-48BB-B7EB-ADBFEDD73C12}" srcOrd="0" destOrd="0" presId="urn:microsoft.com/office/officeart/2009/3/layout/StepUpProcess"/>
    <dgm:cxn modelId="{29748358-4F23-41BB-BF71-89F7AEB870D0}" type="presParOf" srcId="{B12A6315-D2D7-4DE7-9A27-5C74C446515A}" destId="{82A8423E-C0E2-4439-98E1-C73D8BFC7113}" srcOrd="6" destOrd="0" presId="urn:microsoft.com/office/officeart/2009/3/layout/StepUpProcess"/>
    <dgm:cxn modelId="{6EEA942B-9E0A-4491-A50B-C3AFA0ED10CF}" type="presParOf" srcId="{82A8423E-C0E2-4439-98E1-C73D8BFC7113}" destId="{F334F896-EF5E-4F91-A85B-B81B3393173B}" srcOrd="0" destOrd="0" presId="urn:microsoft.com/office/officeart/2009/3/layout/StepUpProcess"/>
    <dgm:cxn modelId="{E213A912-0CF1-4C8F-A3FF-84F860993E78}" type="presParOf" srcId="{82A8423E-C0E2-4439-98E1-C73D8BFC7113}" destId="{C86250C3-20B0-4BD4-AB0D-B00ACB695B8D}" srcOrd="1" destOrd="0" presId="urn:microsoft.com/office/officeart/2009/3/layout/StepUpProcess"/>
  </dgm:cxnLst>
  <dgm:bg>
    <a:solidFill>
      <a:schemeClr val="bg1">
        <a:lumMod val="95000"/>
      </a:schemeClr>
    </a:solidFill>
  </dgm:bg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01C0E56-B976-496C-8464-D9A500C613A2}" type="doc">
      <dgm:prSet loTypeId="urn:microsoft.com/office/officeart/2005/8/layout/cycle5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E471C1A6-EE06-4E6E-97D1-50A536F0C6BF}">
      <dgm:prSet phldrT="[Texto]" custT="1"/>
      <dgm:spPr>
        <a:solidFill>
          <a:srgbClr val="70AD47">
            <a:lumMod val="20000"/>
            <a:lumOff val="80000"/>
          </a:srgb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gm:spPr>
      <dgm:t>
        <a:bodyPr spcFirstLastPara="0" vert="horz" wrap="square" lIns="68580" tIns="68580" rIns="68580" bIns="68580" numCol="1" spcCol="1270" anchor="ctr" anchorCtr="0"/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1" kern="1200" dirty="0">
              <a:solidFill>
                <a:schemeClr val="tx1"/>
              </a:solidFill>
              <a:latin typeface="Calibri" panose="020F0502020204030204"/>
              <a:ea typeface="+mn-ea"/>
              <a:cs typeface="+mn-cs"/>
            </a:rPr>
            <a:t>Manutenção</a:t>
          </a:r>
        </a:p>
      </dgm:t>
    </dgm:pt>
    <dgm:pt modelId="{3C4BF4A1-99B9-4BD7-B8DC-3F4A5BFB4DAB}" type="parTrans" cxnId="{8AABDD80-492F-429F-A8A2-E4854E4E1F24}">
      <dgm:prSet/>
      <dgm:spPr/>
      <dgm:t>
        <a:bodyPr/>
        <a:lstStyle/>
        <a:p>
          <a:endParaRPr lang="pt-BR"/>
        </a:p>
      </dgm:t>
    </dgm:pt>
    <dgm:pt modelId="{32A8C4D8-5414-4136-B165-586A0E68DD39}" type="sibTrans" cxnId="{8AABDD80-492F-429F-A8A2-E4854E4E1F24}">
      <dgm:prSet/>
      <dgm:spPr/>
      <dgm:t>
        <a:bodyPr/>
        <a:lstStyle/>
        <a:p>
          <a:endParaRPr lang="pt-BR"/>
        </a:p>
      </dgm:t>
    </dgm:pt>
    <dgm:pt modelId="{33CB1C91-647B-4182-9174-A57F1FB25191}">
      <dgm:prSet phldrT="[Texto]" custT="1"/>
      <dgm:spPr>
        <a:solidFill>
          <a:schemeClr val="accent6">
            <a:lumMod val="20000"/>
            <a:lumOff val="80000"/>
          </a:schemeClr>
        </a:solidFill>
      </dgm:spPr>
      <dgm:t>
        <a:bodyPr/>
        <a:lstStyle/>
        <a:p>
          <a:r>
            <a:rPr lang="pt-BR" sz="1800" b="1" dirty="0">
              <a:solidFill>
                <a:schemeClr val="tx1"/>
              </a:solidFill>
            </a:rPr>
            <a:t>Fase Específica</a:t>
          </a:r>
        </a:p>
      </dgm:t>
    </dgm:pt>
    <dgm:pt modelId="{D2EDF392-B59A-41C7-A461-F383803BF387}" type="parTrans" cxnId="{4B07086F-C229-4D7C-AC7E-7899FEC8A2F8}">
      <dgm:prSet/>
      <dgm:spPr/>
      <dgm:t>
        <a:bodyPr/>
        <a:lstStyle/>
        <a:p>
          <a:endParaRPr lang="pt-BR"/>
        </a:p>
      </dgm:t>
    </dgm:pt>
    <dgm:pt modelId="{83593BC5-8987-49B2-B4BF-3E693E9EF01E}" type="sibTrans" cxnId="{4B07086F-C229-4D7C-AC7E-7899FEC8A2F8}">
      <dgm:prSet/>
      <dgm:spPr/>
      <dgm:t>
        <a:bodyPr/>
        <a:lstStyle/>
        <a:p>
          <a:endParaRPr lang="pt-BR"/>
        </a:p>
      </dgm:t>
    </dgm:pt>
    <dgm:pt modelId="{9F2F4A40-F033-4745-BC57-17946F501804}" type="pres">
      <dgm:prSet presAssocID="{501C0E56-B976-496C-8464-D9A500C613A2}" presName="cycle" presStyleCnt="0">
        <dgm:presLayoutVars>
          <dgm:dir/>
          <dgm:resizeHandles val="exact"/>
        </dgm:presLayoutVars>
      </dgm:prSet>
      <dgm:spPr/>
    </dgm:pt>
    <dgm:pt modelId="{94648191-30CB-4F0B-A897-C0F8BE33522C}" type="pres">
      <dgm:prSet presAssocID="{E471C1A6-EE06-4E6E-97D1-50A536F0C6BF}" presName="node" presStyleLbl="node1" presStyleIdx="0" presStyleCnt="2">
        <dgm:presLayoutVars>
          <dgm:bulletEnabled val="1"/>
        </dgm:presLayoutVars>
      </dgm:prSet>
      <dgm:spPr>
        <a:xfrm>
          <a:off x="574" y="969944"/>
          <a:ext cx="1243235" cy="808103"/>
        </a:xfrm>
        <a:prstGeom prst="roundRect">
          <a:avLst/>
        </a:prstGeom>
      </dgm:spPr>
    </dgm:pt>
    <dgm:pt modelId="{1A7D1FB4-9167-46C3-AF7B-0B4366F3AEAB}" type="pres">
      <dgm:prSet presAssocID="{E471C1A6-EE06-4E6E-97D1-50A536F0C6BF}" presName="spNode" presStyleCnt="0"/>
      <dgm:spPr/>
    </dgm:pt>
    <dgm:pt modelId="{D5B63F05-01DA-4A8E-AE82-5AE73078E545}" type="pres">
      <dgm:prSet presAssocID="{32A8C4D8-5414-4136-B165-586A0E68DD39}" presName="sibTrans" presStyleLbl="sibTrans1D1" presStyleIdx="0" presStyleCnt="2"/>
      <dgm:spPr/>
    </dgm:pt>
    <dgm:pt modelId="{9A4C21C6-9AB7-42B9-ACE4-1445941C2F5B}" type="pres">
      <dgm:prSet presAssocID="{33CB1C91-647B-4182-9174-A57F1FB25191}" presName="node" presStyleLbl="node1" presStyleIdx="1" presStyleCnt="2">
        <dgm:presLayoutVars>
          <dgm:bulletEnabled val="1"/>
        </dgm:presLayoutVars>
      </dgm:prSet>
      <dgm:spPr/>
    </dgm:pt>
    <dgm:pt modelId="{DFAEDF13-63C2-4566-B817-5811AF11CFF7}" type="pres">
      <dgm:prSet presAssocID="{33CB1C91-647B-4182-9174-A57F1FB25191}" presName="spNode" presStyleCnt="0"/>
      <dgm:spPr/>
    </dgm:pt>
    <dgm:pt modelId="{0F3D8018-2054-402F-B6A1-4321B068CFFA}" type="pres">
      <dgm:prSet presAssocID="{83593BC5-8987-49B2-B4BF-3E693E9EF01E}" presName="sibTrans" presStyleLbl="sibTrans1D1" presStyleIdx="1" presStyleCnt="2"/>
      <dgm:spPr/>
    </dgm:pt>
  </dgm:ptLst>
  <dgm:cxnLst>
    <dgm:cxn modelId="{98D4930F-23BF-4672-AFC7-0E91320B270E}" type="presOf" srcId="{E471C1A6-EE06-4E6E-97D1-50A536F0C6BF}" destId="{94648191-30CB-4F0B-A897-C0F8BE33522C}" srcOrd="0" destOrd="0" presId="urn:microsoft.com/office/officeart/2005/8/layout/cycle5"/>
    <dgm:cxn modelId="{BCE2C01B-343C-43F8-ADA2-2E088C5DFBD5}" type="presOf" srcId="{501C0E56-B976-496C-8464-D9A500C613A2}" destId="{9F2F4A40-F033-4745-BC57-17946F501804}" srcOrd="0" destOrd="0" presId="urn:microsoft.com/office/officeart/2005/8/layout/cycle5"/>
    <dgm:cxn modelId="{4B07086F-C229-4D7C-AC7E-7899FEC8A2F8}" srcId="{501C0E56-B976-496C-8464-D9A500C613A2}" destId="{33CB1C91-647B-4182-9174-A57F1FB25191}" srcOrd="1" destOrd="0" parTransId="{D2EDF392-B59A-41C7-A461-F383803BF387}" sibTransId="{83593BC5-8987-49B2-B4BF-3E693E9EF01E}"/>
    <dgm:cxn modelId="{6E49D27B-B2BE-4D31-9F39-F099ECF6FA20}" type="presOf" srcId="{33CB1C91-647B-4182-9174-A57F1FB25191}" destId="{9A4C21C6-9AB7-42B9-ACE4-1445941C2F5B}" srcOrd="0" destOrd="0" presId="urn:microsoft.com/office/officeart/2005/8/layout/cycle5"/>
    <dgm:cxn modelId="{8AABDD80-492F-429F-A8A2-E4854E4E1F24}" srcId="{501C0E56-B976-496C-8464-D9A500C613A2}" destId="{E471C1A6-EE06-4E6E-97D1-50A536F0C6BF}" srcOrd="0" destOrd="0" parTransId="{3C4BF4A1-99B9-4BD7-B8DC-3F4A5BFB4DAB}" sibTransId="{32A8C4D8-5414-4136-B165-586A0E68DD39}"/>
    <dgm:cxn modelId="{4C5A2F95-12B4-4463-A09A-9487CE27445B}" type="presOf" srcId="{83593BC5-8987-49B2-B4BF-3E693E9EF01E}" destId="{0F3D8018-2054-402F-B6A1-4321B068CFFA}" srcOrd="0" destOrd="0" presId="urn:microsoft.com/office/officeart/2005/8/layout/cycle5"/>
    <dgm:cxn modelId="{1D16BFA0-2526-4789-9FFC-F60A72869583}" type="presOf" srcId="{32A8C4D8-5414-4136-B165-586A0E68DD39}" destId="{D5B63F05-01DA-4A8E-AE82-5AE73078E545}" srcOrd="0" destOrd="0" presId="urn:microsoft.com/office/officeart/2005/8/layout/cycle5"/>
    <dgm:cxn modelId="{E0621B60-E924-442B-A643-BADB0CB2B4C9}" type="presParOf" srcId="{9F2F4A40-F033-4745-BC57-17946F501804}" destId="{94648191-30CB-4F0B-A897-C0F8BE33522C}" srcOrd="0" destOrd="0" presId="urn:microsoft.com/office/officeart/2005/8/layout/cycle5"/>
    <dgm:cxn modelId="{DDB73072-782A-4C47-8F99-B74AC81DA95C}" type="presParOf" srcId="{9F2F4A40-F033-4745-BC57-17946F501804}" destId="{1A7D1FB4-9167-46C3-AF7B-0B4366F3AEAB}" srcOrd="1" destOrd="0" presId="urn:microsoft.com/office/officeart/2005/8/layout/cycle5"/>
    <dgm:cxn modelId="{9484843A-3432-4BE9-B41E-226A51066D4C}" type="presParOf" srcId="{9F2F4A40-F033-4745-BC57-17946F501804}" destId="{D5B63F05-01DA-4A8E-AE82-5AE73078E545}" srcOrd="2" destOrd="0" presId="urn:microsoft.com/office/officeart/2005/8/layout/cycle5"/>
    <dgm:cxn modelId="{BEE19662-87D8-49E5-A938-461089DE0A62}" type="presParOf" srcId="{9F2F4A40-F033-4745-BC57-17946F501804}" destId="{9A4C21C6-9AB7-42B9-ACE4-1445941C2F5B}" srcOrd="3" destOrd="0" presId="urn:microsoft.com/office/officeart/2005/8/layout/cycle5"/>
    <dgm:cxn modelId="{13A43C11-D4D2-419C-80CF-6E86AABEC653}" type="presParOf" srcId="{9F2F4A40-F033-4745-BC57-17946F501804}" destId="{DFAEDF13-63C2-4566-B817-5811AF11CFF7}" srcOrd="4" destOrd="0" presId="urn:microsoft.com/office/officeart/2005/8/layout/cycle5"/>
    <dgm:cxn modelId="{EDAB9F45-B34C-40C2-8DBA-1C4C21A62D7B}" type="presParOf" srcId="{9F2F4A40-F033-4745-BC57-17946F501804}" destId="{0F3D8018-2054-402F-B6A1-4321B068CFFA}" srcOrd="5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8565758-817E-4CD4-B2CE-10D7C782C43C}">
      <dsp:nvSpPr>
        <dsp:cNvPr id="0" name=""/>
        <dsp:cNvSpPr/>
      </dsp:nvSpPr>
      <dsp:spPr>
        <a:xfrm>
          <a:off x="0" y="1533103"/>
          <a:ext cx="4471155" cy="2857381"/>
        </a:xfrm>
        <a:prstGeom prst="roundRect">
          <a:avLst>
            <a:gd name="adj" fmla="val 10000"/>
          </a:avLst>
        </a:prstGeom>
        <a:solidFill>
          <a:schemeClr val="accent6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b="1" kern="1200" dirty="0">
              <a:solidFill>
                <a:schemeClr val="bg1"/>
              </a:solidFill>
            </a:rPr>
            <a:t>Programa de Regularidade Previdenciária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b="1" kern="1200">
              <a:solidFill>
                <a:schemeClr val="bg1"/>
              </a:solidFill>
            </a:rPr>
            <a:t>(Pro-Regularidade – RPPS)</a:t>
          </a:r>
          <a:endParaRPr lang="pt-BR" sz="2400" b="1" kern="1200" dirty="0">
            <a:solidFill>
              <a:schemeClr val="bg1"/>
            </a:solidFill>
          </a:endParaRPr>
        </a:p>
      </dsp:txBody>
      <dsp:txXfrm>
        <a:off x="83690" y="1616793"/>
        <a:ext cx="4303775" cy="2690001"/>
      </dsp:txXfrm>
    </dsp:sp>
    <dsp:sp modelId="{1699CB96-B1E9-4117-B4A7-4A869582B7F9}">
      <dsp:nvSpPr>
        <dsp:cNvPr id="0" name=""/>
        <dsp:cNvSpPr/>
      </dsp:nvSpPr>
      <dsp:spPr>
        <a:xfrm rot="18979792">
          <a:off x="4128079" y="2071680"/>
          <a:ext cx="2480014" cy="67763"/>
        </a:xfrm>
        <a:custGeom>
          <a:avLst/>
          <a:gdLst/>
          <a:ahLst/>
          <a:cxnLst/>
          <a:rect l="0" t="0" r="0" b="0"/>
          <a:pathLst>
            <a:path>
              <a:moveTo>
                <a:pt x="0" y="33881"/>
              </a:moveTo>
              <a:lnTo>
                <a:pt x="2480014" y="33881"/>
              </a:lnTo>
            </a:path>
          </a:pathLst>
        </a:custGeom>
        <a:noFill/>
        <a:ln w="12700" cap="flat" cmpd="sng" algn="ctr">
          <a:solidFill>
            <a:srgbClr val="00206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800" kern="1200"/>
        </a:p>
      </dsp:txBody>
      <dsp:txXfrm>
        <a:off x="5306086" y="2043562"/>
        <a:ext cx="124000" cy="124000"/>
      </dsp:txXfrm>
    </dsp:sp>
    <dsp:sp modelId="{CB153039-8B21-4F03-8F5D-AFDD38BF215D}">
      <dsp:nvSpPr>
        <dsp:cNvPr id="0" name=""/>
        <dsp:cNvSpPr/>
      </dsp:nvSpPr>
      <dsp:spPr>
        <a:xfrm>
          <a:off x="6265017" y="352964"/>
          <a:ext cx="4471155" cy="1792732"/>
        </a:xfrm>
        <a:prstGeom prst="roundRect">
          <a:avLst>
            <a:gd name="adj" fmla="val 10000"/>
          </a:avLst>
        </a:prstGeom>
        <a:solidFill>
          <a:schemeClr val="accent6">
            <a:lumMod val="40000"/>
            <a:lumOff val="60000"/>
          </a:schemeClr>
        </a:solidFill>
        <a:ln w="1905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dirty="0">
              <a:solidFill>
                <a:schemeClr val="tx1"/>
              </a:solidFill>
              <a:latin typeface="Aptos" panose="02110004020202020204"/>
              <a:ea typeface="+mn-ea"/>
              <a:cs typeface="+mn-cs"/>
            </a:rPr>
            <a:t>Acórdão do Tema 968</a:t>
          </a:r>
        </a:p>
      </dsp:txBody>
      <dsp:txXfrm>
        <a:off x="6317524" y="405471"/>
        <a:ext cx="4366141" cy="1687718"/>
      </dsp:txXfrm>
    </dsp:sp>
    <dsp:sp modelId="{4AC4F78F-8F0D-4F49-B883-C0091E55F567}">
      <dsp:nvSpPr>
        <dsp:cNvPr id="0" name=""/>
        <dsp:cNvSpPr/>
      </dsp:nvSpPr>
      <dsp:spPr>
        <a:xfrm rot="374920">
          <a:off x="4465794" y="3026121"/>
          <a:ext cx="1804583" cy="67763"/>
        </a:xfrm>
        <a:custGeom>
          <a:avLst/>
          <a:gdLst/>
          <a:ahLst/>
          <a:cxnLst/>
          <a:rect l="0" t="0" r="0" b="0"/>
          <a:pathLst>
            <a:path>
              <a:moveTo>
                <a:pt x="0" y="13842"/>
              </a:moveTo>
              <a:lnTo>
                <a:pt x="2592077" y="13842"/>
              </a:lnTo>
            </a:path>
          </a:pathLst>
        </a:custGeom>
        <a:noFill/>
        <a:ln w="19050" cap="flat" cmpd="sng" algn="ctr">
          <a:solidFill>
            <a:srgbClr val="00206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100" kern="120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Aptos" panose="02110004020202020204"/>
            <a:ea typeface="+mn-ea"/>
            <a:cs typeface="+mn-cs"/>
          </a:endParaRPr>
        </a:p>
      </dsp:txBody>
      <dsp:txXfrm>
        <a:off x="5322971" y="3014888"/>
        <a:ext cx="90229" cy="90229"/>
      </dsp:txXfrm>
    </dsp:sp>
    <dsp:sp modelId="{28534C58-3E5E-4D18-8627-6C606D257D26}">
      <dsp:nvSpPr>
        <dsp:cNvPr id="0" name=""/>
        <dsp:cNvSpPr/>
      </dsp:nvSpPr>
      <dsp:spPr>
        <a:xfrm>
          <a:off x="6265017" y="2481033"/>
          <a:ext cx="4471155" cy="1354357"/>
        </a:xfrm>
        <a:prstGeom prst="roundRect">
          <a:avLst>
            <a:gd name="adj" fmla="val 10000"/>
          </a:avLst>
        </a:prstGeom>
        <a:solidFill>
          <a:srgbClr val="70AD47">
            <a:lumMod val="40000"/>
            <a:lumOff val="60000"/>
          </a:srgbClr>
        </a:solidFill>
        <a:ln w="1905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100" b="1" kern="1200" dirty="0">
              <a:solidFill>
                <a:prstClr val="black"/>
              </a:solidFill>
              <a:latin typeface="Aptos" panose="02110004020202020204"/>
              <a:ea typeface="+mn-ea"/>
              <a:cs typeface="+mn-cs"/>
            </a:rPr>
            <a:t>EC 136/2025</a:t>
          </a:r>
        </a:p>
      </dsp:txBody>
      <dsp:txXfrm>
        <a:off x="6304685" y="2520701"/>
        <a:ext cx="4391819" cy="1275021"/>
      </dsp:txXfrm>
    </dsp:sp>
    <dsp:sp modelId="{97E5FC4F-0D1D-473F-913B-8550EFE3B0F3}">
      <dsp:nvSpPr>
        <dsp:cNvPr id="0" name=""/>
        <dsp:cNvSpPr/>
      </dsp:nvSpPr>
      <dsp:spPr>
        <a:xfrm rot="2813370">
          <a:off x="4055647" y="3886042"/>
          <a:ext cx="2624879" cy="67763"/>
        </a:xfrm>
        <a:custGeom>
          <a:avLst/>
          <a:gdLst/>
          <a:ahLst/>
          <a:cxnLst/>
          <a:rect l="0" t="0" r="0" b="0"/>
          <a:pathLst>
            <a:path>
              <a:moveTo>
                <a:pt x="0" y="33881"/>
              </a:moveTo>
              <a:lnTo>
                <a:pt x="2624879" y="33881"/>
              </a:lnTo>
            </a:path>
          </a:pathLst>
        </a:custGeom>
        <a:noFill/>
        <a:ln w="12700" cap="flat" cmpd="sng" algn="ctr">
          <a:solidFill>
            <a:srgbClr val="00206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900" kern="1200"/>
        </a:p>
      </dsp:txBody>
      <dsp:txXfrm>
        <a:off x="5302464" y="3854302"/>
        <a:ext cx="131243" cy="131243"/>
      </dsp:txXfrm>
    </dsp:sp>
    <dsp:sp modelId="{14671FC1-B8D2-44F6-BA28-8F09F961DCAF}">
      <dsp:nvSpPr>
        <dsp:cNvPr id="0" name=""/>
        <dsp:cNvSpPr/>
      </dsp:nvSpPr>
      <dsp:spPr>
        <a:xfrm>
          <a:off x="6265017" y="4170727"/>
          <a:ext cx="4471155" cy="1414651"/>
        </a:xfrm>
        <a:prstGeom prst="roundRect">
          <a:avLst>
            <a:gd name="adj" fmla="val 10000"/>
          </a:avLst>
        </a:prstGeom>
        <a:solidFill>
          <a:srgbClr val="70AD47">
            <a:lumMod val="40000"/>
            <a:lumOff val="60000"/>
          </a:srgbClr>
        </a:solidFill>
        <a:ln w="1905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100" b="1" kern="1200" dirty="0">
              <a:solidFill>
                <a:prstClr val="black"/>
              </a:solidFill>
              <a:latin typeface="Aptos" panose="02110004020202020204"/>
              <a:ea typeface="+mn-ea"/>
              <a:cs typeface="+mn-cs"/>
            </a:rPr>
            <a:t>Portaria MPS – cria o PROREG e Portaria SRPC – define os procedimentos</a:t>
          </a:r>
        </a:p>
      </dsp:txBody>
      <dsp:txXfrm>
        <a:off x="6306451" y="4212161"/>
        <a:ext cx="4388287" cy="133178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8565758-817E-4CD4-B2CE-10D7C782C43C}">
      <dsp:nvSpPr>
        <dsp:cNvPr id="0" name=""/>
        <dsp:cNvSpPr/>
      </dsp:nvSpPr>
      <dsp:spPr>
        <a:xfrm>
          <a:off x="61015" y="2823752"/>
          <a:ext cx="2219229" cy="1418243"/>
        </a:xfrm>
        <a:prstGeom prst="roundRect">
          <a:avLst>
            <a:gd name="adj" fmla="val 10000"/>
          </a:avLst>
        </a:prstGeom>
        <a:solidFill>
          <a:srgbClr val="00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b="1" kern="1200" dirty="0">
              <a:solidFill>
                <a:srgbClr val="FFFF00"/>
              </a:solidFill>
            </a:rPr>
            <a:t>Ideia do Programa de Regularidade Previdenciária</a:t>
          </a:r>
        </a:p>
      </dsp:txBody>
      <dsp:txXfrm>
        <a:off x="102554" y="2865291"/>
        <a:ext cx="2136151" cy="1335165"/>
      </dsp:txXfrm>
    </dsp:sp>
    <dsp:sp modelId="{1699CB96-B1E9-4117-B4A7-4A869582B7F9}">
      <dsp:nvSpPr>
        <dsp:cNvPr id="0" name=""/>
        <dsp:cNvSpPr/>
      </dsp:nvSpPr>
      <dsp:spPr>
        <a:xfrm rot="19106295">
          <a:off x="1942263" y="2625047"/>
          <a:ext cx="2684966" cy="34375"/>
        </a:xfrm>
        <a:custGeom>
          <a:avLst/>
          <a:gdLst/>
          <a:ahLst/>
          <a:cxnLst/>
          <a:rect l="0" t="0" r="0" b="0"/>
          <a:pathLst>
            <a:path>
              <a:moveTo>
                <a:pt x="0" y="17187"/>
              </a:moveTo>
              <a:lnTo>
                <a:pt x="2684966" y="17187"/>
              </a:lnTo>
            </a:path>
          </a:pathLst>
        </a:custGeom>
        <a:noFill/>
        <a:ln w="12700" cap="flat" cmpd="sng" algn="ctr">
          <a:solidFill>
            <a:srgbClr val="00206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900" kern="1200"/>
        </a:p>
      </dsp:txBody>
      <dsp:txXfrm>
        <a:off x="3217622" y="2575110"/>
        <a:ext cx="134248" cy="134248"/>
      </dsp:txXfrm>
    </dsp:sp>
    <dsp:sp modelId="{CB153039-8B21-4F03-8F5D-AFDD38BF215D}">
      <dsp:nvSpPr>
        <dsp:cNvPr id="0" name=""/>
        <dsp:cNvSpPr/>
      </dsp:nvSpPr>
      <dsp:spPr>
        <a:xfrm>
          <a:off x="4289247" y="1306689"/>
          <a:ext cx="2219229" cy="889811"/>
        </a:xfrm>
        <a:prstGeom prst="roundRect">
          <a:avLst>
            <a:gd name="adj" fmla="val 10000"/>
          </a:avLst>
        </a:prstGeom>
        <a:solidFill>
          <a:schemeClr val="accent6">
            <a:lumMod val="40000"/>
            <a:lumOff val="60000"/>
          </a:schemeClr>
        </a:solidFill>
        <a:ln w="1905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dirty="0">
              <a:solidFill>
                <a:schemeClr val="tx1"/>
              </a:solidFill>
              <a:latin typeface="Aptos" panose="02110004020202020204"/>
              <a:ea typeface="+mn-ea"/>
              <a:cs typeface="+mn-cs"/>
            </a:rPr>
            <a:t>Melhoria da gestão e sustentabilidade</a:t>
          </a:r>
        </a:p>
      </dsp:txBody>
      <dsp:txXfrm>
        <a:off x="4315309" y="1332751"/>
        <a:ext cx="2167105" cy="837687"/>
      </dsp:txXfrm>
    </dsp:sp>
    <dsp:sp modelId="{EF8BA1AF-C887-4212-8B9F-4BE080138D28}">
      <dsp:nvSpPr>
        <dsp:cNvPr id="0" name=""/>
        <dsp:cNvSpPr/>
      </dsp:nvSpPr>
      <dsp:spPr>
        <a:xfrm rot="18204637">
          <a:off x="6146261" y="1061551"/>
          <a:ext cx="1612123" cy="34375"/>
        </a:xfrm>
        <a:custGeom>
          <a:avLst/>
          <a:gdLst/>
          <a:ahLst/>
          <a:cxnLst/>
          <a:rect l="0" t="0" r="0" b="0"/>
          <a:pathLst>
            <a:path>
              <a:moveTo>
                <a:pt x="0" y="17187"/>
              </a:moveTo>
              <a:lnTo>
                <a:pt x="1612123" y="17187"/>
              </a:lnTo>
            </a:path>
          </a:pathLst>
        </a:custGeom>
        <a:noFill/>
        <a:ln w="12700" cap="flat" cmpd="sng" algn="ctr">
          <a:solidFill>
            <a:srgbClr val="00206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500" kern="1200"/>
        </a:p>
      </dsp:txBody>
      <dsp:txXfrm>
        <a:off x="6912020" y="1038435"/>
        <a:ext cx="80606" cy="80606"/>
      </dsp:txXfrm>
    </dsp:sp>
    <dsp:sp modelId="{7E287811-FAB8-4AFF-BBED-CB355167591D}">
      <dsp:nvSpPr>
        <dsp:cNvPr id="0" name=""/>
        <dsp:cNvSpPr/>
      </dsp:nvSpPr>
      <dsp:spPr>
        <a:xfrm>
          <a:off x="7396169" y="2986"/>
          <a:ext cx="2942876" cy="805791"/>
        </a:xfrm>
        <a:prstGeom prst="roundRect">
          <a:avLst>
            <a:gd name="adj" fmla="val 10000"/>
          </a:avLst>
        </a:prstGeom>
        <a:solidFill>
          <a:schemeClr val="accent6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pt-BR" sz="2100" b="1" kern="1200" dirty="0">
              <a:solidFill>
                <a:schemeClr val="bg1"/>
              </a:solidFill>
            </a:rPr>
            <a:t>Manutenção da Regularidade no Repasse</a:t>
          </a:r>
          <a:endParaRPr lang="pt-BR" sz="2100" kern="1200" dirty="0">
            <a:solidFill>
              <a:schemeClr val="bg1"/>
            </a:solidFill>
          </a:endParaRPr>
        </a:p>
      </dsp:txBody>
      <dsp:txXfrm>
        <a:off x="7419770" y="26587"/>
        <a:ext cx="2895674" cy="758589"/>
      </dsp:txXfrm>
    </dsp:sp>
    <dsp:sp modelId="{F5ADB95B-4B51-4C63-A660-49B625B63D00}">
      <dsp:nvSpPr>
        <dsp:cNvPr id="0" name=""/>
        <dsp:cNvSpPr/>
      </dsp:nvSpPr>
      <dsp:spPr>
        <a:xfrm rot="20196076">
          <a:off x="6468706" y="1542350"/>
          <a:ext cx="967234" cy="34375"/>
        </a:xfrm>
        <a:custGeom>
          <a:avLst/>
          <a:gdLst/>
          <a:ahLst/>
          <a:cxnLst/>
          <a:rect l="0" t="0" r="0" b="0"/>
          <a:pathLst>
            <a:path>
              <a:moveTo>
                <a:pt x="0" y="17187"/>
              </a:moveTo>
              <a:lnTo>
                <a:pt x="967234" y="17187"/>
              </a:lnTo>
            </a:path>
          </a:pathLst>
        </a:custGeom>
        <a:noFill/>
        <a:ln w="12700" cap="flat" cmpd="sng" algn="ctr">
          <a:solidFill>
            <a:srgbClr val="00206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500" kern="1200"/>
        </a:p>
      </dsp:txBody>
      <dsp:txXfrm>
        <a:off x="6928142" y="1535357"/>
        <a:ext cx="48361" cy="48361"/>
      </dsp:txXfrm>
    </dsp:sp>
    <dsp:sp modelId="{0B0043F7-C1AB-4732-AC7D-0A54AE4F8408}">
      <dsp:nvSpPr>
        <dsp:cNvPr id="0" name=""/>
        <dsp:cNvSpPr/>
      </dsp:nvSpPr>
      <dsp:spPr>
        <a:xfrm>
          <a:off x="7396169" y="975220"/>
          <a:ext cx="3009076" cy="784519"/>
        </a:xfrm>
        <a:prstGeom prst="roundRect">
          <a:avLst>
            <a:gd name="adj" fmla="val 10000"/>
          </a:avLst>
        </a:prstGeom>
        <a:solidFill>
          <a:srgbClr val="70AD47">
            <a:lumMod val="50000"/>
          </a:srgb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pt-BR" sz="2100" b="1" kern="12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Transparência</a:t>
          </a:r>
        </a:p>
      </dsp:txBody>
      <dsp:txXfrm>
        <a:off x="7419147" y="998198"/>
        <a:ext cx="2963120" cy="738563"/>
      </dsp:txXfrm>
    </dsp:sp>
    <dsp:sp modelId="{0A516B3A-22D3-4057-A8FA-E52D4931F676}">
      <dsp:nvSpPr>
        <dsp:cNvPr id="0" name=""/>
        <dsp:cNvSpPr/>
      </dsp:nvSpPr>
      <dsp:spPr>
        <a:xfrm rot="1754521">
          <a:off x="6443654" y="1982892"/>
          <a:ext cx="1017337" cy="34375"/>
        </a:xfrm>
        <a:custGeom>
          <a:avLst/>
          <a:gdLst/>
          <a:ahLst/>
          <a:cxnLst/>
          <a:rect l="0" t="0" r="0" b="0"/>
          <a:pathLst>
            <a:path>
              <a:moveTo>
                <a:pt x="0" y="17187"/>
              </a:moveTo>
              <a:lnTo>
                <a:pt x="1017337" y="17187"/>
              </a:lnTo>
            </a:path>
          </a:pathLst>
        </a:custGeom>
        <a:noFill/>
        <a:ln w="12700" cap="flat" cmpd="sng" algn="ctr">
          <a:solidFill>
            <a:srgbClr val="00206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500" kern="1200"/>
        </a:p>
      </dsp:txBody>
      <dsp:txXfrm>
        <a:off x="6926890" y="1974646"/>
        <a:ext cx="50866" cy="50866"/>
      </dsp:txXfrm>
    </dsp:sp>
    <dsp:sp modelId="{862AF05A-DCEC-4574-9555-DE42C5B51017}">
      <dsp:nvSpPr>
        <dsp:cNvPr id="0" name=""/>
        <dsp:cNvSpPr/>
      </dsp:nvSpPr>
      <dsp:spPr>
        <a:xfrm>
          <a:off x="7396169" y="1926182"/>
          <a:ext cx="3010607" cy="644763"/>
        </a:xfrm>
        <a:prstGeom prst="roundRect">
          <a:avLst>
            <a:gd name="adj" fmla="val 10000"/>
          </a:avLst>
        </a:prstGeom>
        <a:solidFill>
          <a:srgbClr val="70AD47">
            <a:lumMod val="50000"/>
          </a:srgb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pt-BR" sz="2100" b="1" kern="12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Governança</a:t>
          </a:r>
        </a:p>
      </dsp:txBody>
      <dsp:txXfrm>
        <a:off x="7415053" y="1945066"/>
        <a:ext cx="2972839" cy="606995"/>
      </dsp:txXfrm>
    </dsp:sp>
    <dsp:sp modelId="{CE688F27-686D-4634-B7B1-5B9C265F8D13}">
      <dsp:nvSpPr>
        <dsp:cNvPr id="0" name=""/>
        <dsp:cNvSpPr/>
      </dsp:nvSpPr>
      <dsp:spPr>
        <a:xfrm rot="3420316">
          <a:off x="6137271" y="2418008"/>
          <a:ext cx="1630102" cy="34375"/>
        </a:xfrm>
        <a:custGeom>
          <a:avLst/>
          <a:gdLst/>
          <a:ahLst/>
          <a:cxnLst/>
          <a:rect l="0" t="0" r="0" b="0"/>
          <a:pathLst>
            <a:path>
              <a:moveTo>
                <a:pt x="0" y="17187"/>
              </a:moveTo>
              <a:lnTo>
                <a:pt x="1630102" y="17187"/>
              </a:lnTo>
            </a:path>
          </a:pathLst>
        </a:custGeom>
        <a:noFill/>
        <a:ln w="12700" cap="flat" cmpd="sng" algn="ctr">
          <a:solidFill>
            <a:srgbClr val="00206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500" kern="1200"/>
        </a:p>
      </dsp:txBody>
      <dsp:txXfrm>
        <a:off x="6911570" y="2394443"/>
        <a:ext cx="81505" cy="81505"/>
      </dsp:txXfrm>
    </dsp:sp>
    <dsp:sp modelId="{DAD75238-6A6D-4867-9BB8-C062E0C97683}">
      <dsp:nvSpPr>
        <dsp:cNvPr id="0" name=""/>
        <dsp:cNvSpPr/>
      </dsp:nvSpPr>
      <dsp:spPr>
        <a:xfrm>
          <a:off x="7396169" y="2737388"/>
          <a:ext cx="3030336" cy="762815"/>
        </a:xfrm>
        <a:prstGeom prst="roundRect">
          <a:avLst>
            <a:gd name="adj" fmla="val 10000"/>
          </a:avLst>
        </a:prstGeom>
        <a:solidFill>
          <a:srgbClr val="70AD47">
            <a:lumMod val="50000"/>
          </a:srgb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pt-BR" sz="2100" b="1" kern="12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Equilíbrio Atuarial: aonde se quer chegar</a:t>
          </a:r>
        </a:p>
      </dsp:txBody>
      <dsp:txXfrm>
        <a:off x="7418511" y="2759730"/>
        <a:ext cx="2985652" cy="718131"/>
      </dsp:txXfrm>
    </dsp:sp>
    <dsp:sp modelId="{4AC4F78F-8F0D-4F49-B883-C0091E55F567}">
      <dsp:nvSpPr>
        <dsp:cNvPr id="0" name=""/>
        <dsp:cNvSpPr/>
      </dsp:nvSpPr>
      <dsp:spPr>
        <a:xfrm rot="1327008">
          <a:off x="2200461" y="3923915"/>
          <a:ext cx="2168569" cy="34375"/>
        </a:xfrm>
        <a:custGeom>
          <a:avLst/>
          <a:gdLst/>
          <a:ahLst/>
          <a:cxnLst/>
          <a:rect l="0" t="0" r="0" b="0"/>
          <a:pathLst>
            <a:path>
              <a:moveTo>
                <a:pt x="0" y="13842"/>
              </a:moveTo>
              <a:lnTo>
                <a:pt x="2592077" y="13842"/>
              </a:lnTo>
            </a:path>
          </a:pathLst>
        </a:custGeom>
        <a:noFill/>
        <a:ln w="19050" cap="flat" cmpd="sng" algn="ctr">
          <a:solidFill>
            <a:srgbClr val="00206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100" kern="120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Aptos" panose="02110004020202020204"/>
            <a:ea typeface="+mn-ea"/>
            <a:cs typeface="+mn-cs"/>
          </a:endParaRPr>
        </a:p>
      </dsp:txBody>
      <dsp:txXfrm>
        <a:off x="3230532" y="3886888"/>
        <a:ext cx="108428" cy="108428"/>
      </dsp:txXfrm>
    </dsp:sp>
    <dsp:sp modelId="{28534C58-3E5E-4D18-8627-6C606D257D26}">
      <dsp:nvSpPr>
        <dsp:cNvPr id="0" name=""/>
        <dsp:cNvSpPr/>
      </dsp:nvSpPr>
      <dsp:spPr>
        <a:xfrm>
          <a:off x="4289247" y="4013218"/>
          <a:ext cx="2219229" cy="672226"/>
        </a:xfrm>
        <a:prstGeom prst="roundRect">
          <a:avLst>
            <a:gd name="adj" fmla="val 10000"/>
          </a:avLst>
        </a:prstGeom>
        <a:solidFill>
          <a:srgbClr val="70AD47">
            <a:lumMod val="40000"/>
            <a:lumOff val="60000"/>
          </a:srgbClr>
        </a:solidFill>
        <a:ln w="1905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100" b="1" kern="1200" dirty="0">
              <a:solidFill>
                <a:prstClr val="black"/>
              </a:solidFill>
              <a:latin typeface="Aptos" panose="02110004020202020204"/>
              <a:ea typeface="+mn-ea"/>
              <a:cs typeface="+mn-cs"/>
            </a:rPr>
            <a:t>Acessibilidade a todos os entes</a:t>
          </a:r>
        </a:p>
      </dsp:txBody>
      <dsp:txXfrm>
        <a:off x="4308936" y="4032907"/>
        <a:ext cx="2179851" cy="632848"/>
      </dsp:txXfrm>
    </dsp:sp>
    <dsp:sp modelId="{16D44108-6A58-4BA6-AE05-2E183BDE1EB7}">
      <dsp:nvSpPr>
        <dsp:cNvPr id="0" name=""/>
        <dsp:cNvSpPr/>
      </dsp:nvSpPr>
      <dsp:spPr>
        <a:xfrm rot="20201654">
          <a:off x="6469045" y="4140940"/>
          <a:ext cx="966556" cy="34375"/>
        </a:xfrm>
        <a:custGeom>
          <a:avLst/>
          <a:gdLst/>
          <a:ahLst/>
          <a:cxnLst/>
          <a:rect l="0" t="0" r="0" b="0"/>
          <a:pathLst>
            <a:path>
              <a:moveTo>
                <a:pt x="0" y="17187"/>
              </a:moveTo>
              <a:lnTo>
                <a:pt x="966556" y="17187"/>
              </a:lnTo>
            </a:path>
          </a:pathLst>
        </a:custGeom>
        <a:noFill/>
        <a:ln w="12700" cap="flat" cmpd="sng" algn="ctr">
          <a:solidFill>
            <a:srgbClr val="00206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500" kern="1200"/>
        </a:p>
      </dsp:txBody>
      <dsp:txXfrm>
        <a:off x="6928159" y="4133964"/>
        <a:ext cx="48327" cy="48327"/>
      </dsp:txXfrm>
    </dsp:sp>
    <dsp:sp modelId="{F9A76635-86A8-45BA-B971-B7458C979A0C}">
      <dsp:nvSpPr>
        <dsp:cNvPr id="0" name=""/>
        <dsp:cNvSpPr/>
      </dsp:nvSpPr>
      <dsp:spPr>
        <a:xfrm>
          <a:off x="7396169" y="3666646"/>
          <a:ext cx="3051529" cy="600556"/>
        </a:xfrm>
        <a:prstGeom prst="roundRect">
          <a:avLst>
            <a:gd name="adj" fmla="val 10000"/>
          </a:avLst>
        </a:prstGeom>
        <a:solidFill>
          <a:srgbClr val="70AD47">
            <a:lumMod val="50000"/>
          </a:srgb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pt-BR" sz="2100" b="1" kern="12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c/ ou sem débitos; </a:t>
          </a:r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pt-BR" sz="2100" b="1" kern="12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ou c/ CRP judicial;</a:t>
          </a:r>
        </a:p>
      </dsp:txBody>
      <dsp:txXfrm>
        <a:off x="7413759" y="3684236"/>
        <a:ext cx="3016349" cy="565376"/>
      </dsp:txXfrm>
    </dsp:sp>
    <dsp:sp modelId="{8853FA6B-C2E4-4E50-ADDA-1EC5E17498C3}">
      <dsp:nvSpPr>
        <dsp:cNvPr id="0" name=""/>
        <dsp:cNvSpPr/>
      </dsp:nvSpPr>
      <dsp:spPr>
        <a:xfrm rot="1401915">
          <a:off x="6468828" y="4523893"/>
          <a:ext cx="966989" cy="34375"/>
        </a:xfrm>
        <a:custGeom>
          <a:avLst/>
          <a:gdLst/>
          <a:ahLst/>
          <a:cxnLst/>
          <a:rect l="0" t="0" r="0" b="0"/>
          <a:pathLst>
            <a:path>
              <a:moveTo>
                <a:pt x="0" y="17187"/>
              </a:moveTo>
              <a:lnTo>
                <a:pt x="966989" y="17187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500" kern="1200"/>
        </a:p>
      </dsp:txBody>
      <dsp:txXfrm>
        <a:off x="6928148" y="4516906"/>
        <a:ext cx="48349" cy="48349"/>
      </dsp:txXfrm>
    </dsp:sp>
    <dsp:sp modelId="{6B7CE05E-6F34-4B90-B53B-238E2588962C}">
      <dsp:nvSpPr>
        <dsp:cNvPr id="0" name=""/>
        <dsp:cNvSpPr/>
      </dsp:nvSpPr>
      <dsp:spPr>
        <a:xfrm>
          <a:off x="7396169" y="4433645"/>
          <a:ext cx="3005747" cy="598370"/>
        </a:xfrm>
        <a:prstGeom prst="roundRect">
          <a:avLst>
            <a:gd name="adj" fmla="val 10000"/>
          </a:avLst>
        </a:prstGeom>
        <a:solidFill>
          <a:srgbClr val="70AD47">
            <a:lumMod val="50000"/>
          </a:srgb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pt-BR" sz="2100" b="1" kern="12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c/ dificuldades p/ manter regularidade</a:t>
          </a:r>
        </a:p>
      </dsp:txBody>
      <dsp:txXfrm>
        <a:off x="7413695" y="4451171"/>
        <a:ext cx="2970695" cy="563318"/>
      </dsp:txXfrm>
    </dsp:sp>
    <dsp:sp modelId="{97E5FC4F-0D1D-473F-913B-8550EFE3B0F3}">
      <dsp:nvSpPr>
        <dsp:cNvPr id="0" name=""/>
        <dsp:cNvSpPr/>
      </dsp:nvSpPr>
      <dsp:spPr>
        <a:xfrm rot="2588225">
          <a:off x="1908189" y="4456902"/>
          <a:ext cx="2753114" cy="34375"/>
        </a:xfrm>
        <a:custGeom>
          <a:avLst/>
          <a:gdLst/>
          <a:ahLst/>
          <a:cxnLst/>
          <a:rect l="0" t="0" r="0" b="0"/>
          <a:pathLst>
            <a:path>
              <a:moveTo>
                <a:pt x="0" y="17187"/>
              </a:moveTo>
              <a:lnTo>
                <a:pt x="2753114" y="17187"/>
              </a:lnTo>
            </a:path>
          </a:pathLst>
        </a:custGeom>
        <a:noFill/>
        <a:ln w="12700" cap="flat" cmpd="sng" algn="ctr">
          <a:solidFill>
            <a:srgbClr val="00206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900" kern="1200"/>
        </a:p>
      </dsp:txBody>
      <dsp:txXfrm>
        <a:off x="3215918" y="4405262"/>
        <a:ext cx="137655" cy="137655"/>
      </dsp:txXfrm>
    </dsp:sp>
    <dsp:sp modelId="{14671FC1-B8D2-44F6-BA28-8F09F961DCAF}">
      <dsp:nvSpPr>
        <dsp:cNvPr id="0" name=""/>
        <dsp:cNvSpPr/>
      </dsp:nvSpPr>
      <dsp:spPr>
        <a:xfrm>
          <a:off x="4289247" y="5064229"/>
          <a:ext cx="2219229" cy="702153"/>
        </a:xfrm>
        <a:prstGeom prst="roundRect">
          <a:avLst>
            <a:gd name="adj" fmla="val 10000"/>
          </a:avLst>
        </a:prstGeom>
        <a:solidFill>
          <a:srgbClr val="70AD47">
            <a:lumMod val="40000"/>
            <a:lumOff val="60000"/>
          </a:srgbClr>
        </a:solidFill>
        <a:ln w="1905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100" b="1" kern="1200" dirty="0">
              <a:solidFill>
                <a:prstClr val="black"/>
              </a:solidFill>
              <a:latin typeface="Aptos" panose="02110004020202020204"/>
              <a:ea typeface="+mn-ea"/>
              <a:cs typeface="+mn-cs"/>
            </a:rPr>
            <a:t>Flexibilidade e Adaptabilidade</a:t>
          </a:r>
        </a:p>
      </dsp:txBody>
      <dsp:txXfrm>
        <a:off x="4309812" y="5084794"/>
        <a:ext cx="2178099" cy="661023"/>
      </dsp:txXfrm>
    </dsp:sp>
    <dsp:sp modelId="{9F2319F2-895C-450E-9EE4-D1CAB221BA90}">
      <dsp:nvSpPr>
        <dsp:cNvPr id="0" name=""/>
        <dsp:cNvSpPr/>
      </dsp:nvSpPr>
      <dsp:spPr>
        <a:xfrm>
          <a:off x="6508477" y="5398117"/>
          <a:ext cx="887691" cy="34375"/>
        </a:xfrm>
        <a:custGeom>
          <a:avLst/>
          <a:gdLst/>
          <a:ahLst/>
          <a:cxnLst/>
          <a:rect l="0" t="0" r="0" b="0"/>
          <a:pathLst>
            <a:path>
              <a:moveTo>
                <a:pt x="0" y="17187"/>
              </a:moveTo>
              <a:lnTo>
                <a:pt x="887691" y="17187"/>
              </a:lnTo>
            </a:path>
          </a:pathLst>
        </a:custGeom>
        <a:noFill/>
        <a:ln w="12700" cap="flat" cmpd="sng" algn="ctr">
          <a:solidFill>
            <a:srgbClr val="00206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500" kern="1200" dirty="0"/>
        </a:p>
      </dsp:txBody>
      <dsp:txXfrm>
        <a:off x="6930131" y="5393113"/>
        <a:ext cx="44384" cy="44384"/>
      </dsp:txXfrm>
    </dsp:sp>
    <dsp:sp modelId="{B793535C-B37D-4900-A3C9-D5731C0D3267}">
      <dsp:nvSpPr>
        <dsp:cNvPr id="0" name=""/>
        <dsp:cNvSpPr/>
      </dsp:nvSpPr>
      <dsp:spPr>
        <a:xfrm>
          <a:off x="7396169" y="5198459"/>
          <a:ext cx="2989324" cy="433693"/>
        </a:xfrm>
        <a:prstGeom prst="roundRect">
          <a:avLst>
            <a:gd name="adj" fmla="val 10000"/>
          </a:avLst>
        </a:prstGeom>
        <a:solidFill>
          <a:srgbClr val="70AD47">
            <a:lumMod val="50000"/>
          </a:srgb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pt-BR" sz="2100" b="1" kern="12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Módulos x Fases</a:t>
          </a:r>
        </a:p>
      </dsp:txBody>
      <dsp:txXfrm>
        <a:off x="7408871" y="5211161"/>
        <a:ext cx="2963920" cy="408289"/>
      </dsp:txXfrm>
    </dsp:sp>
    <dsp:sp modelId="{49774D64-ADF5-45BD-9A9D-3BE695BD0C77}">
      <dsp:nvSpPr>
        <dsp:cNvPr id="0" name=""/>
        <dsp:cNvSpPr/>
      </dsp:nvSpPr>
      <dsp:spPr>
        <a:xfrm>
          <a:off x="806898" y="1047470"/>
          <a:ext cx="2651891" cy="1395163"/>
        </a:xfrm>
        <a:prstGeom prst="roundRect">
          <a:avLst>
            <a:gd name="adj" fmla="val 10000"/>
          </a:avLst>
        </a:prstGeom>
        <a:noFill/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700" b="1" kern="1200" dirty="0">
              <a:solidFill>
                <a:schemeClr val="tx1"/>
              </a:solidFill>
              <a:latin typeface="Aptos" panose="02110004020202020204"/>
              <a:ea typeface="+mn-ea"/>
              <a:cs typeface="+mn-cs"/>
            </a:rPr>
            <a:t>Contemplará medidas para orientação e acompanhamento dos entes e p/ simplificação e racionalização da emissão do CRP.</a:t>
          </a:r>
          <a:r>
            <a:rPr lang="pt-BR" sz="1700" b="1" kern="1200" dirty="0">
              <a:solidFill>
                <a:schemeClr val="accent6">
                  <a:lumMod val="50000"/>
                </a:schemeClr>
              </a:solidFill>
              <a:latin typeface="Aptos" panose="02110004020202020204"/>
              <a:ea typeface="+mn-ea"/>
              <a:cs typeface="+mn-cs"/>
            </a:rPr>
            <a:t> </a:t>
          </a:r>
        </a:p>
      </dsp:txBody>
      <dsp:txXfrm>
        <a:off x="847761" y="1088333"/>
        <a:ext cx="2570165" cy="131343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42C2090-7610-4601-86E5-76CE92564BEA}">
      <dsp:nvSpPr>
        <dsp:cNvPr id="0" name=""/>
        <dsp:cNvSpPr/>
      </dsp:nvSpPr>
      <dsp:spPr>
        <a:xfrm rot="5400000">
          <a:off x="428161" y="2609402"/>
          <a:ext cx="1289662" cy="2145969"/>
        </a:xfrm>
        <a:prstGeom prst="corner">
          <a:avLst>
            <a:gd name="adj1" fmla="val 16120"/>
            <a:gd name="adj2" fmla="val 16110"/>
          </a:avLst>
        </a:prstGeom>
        <a:solidFill>
          <a:schemeClr val="accent6">
            <a:lumMod val="5000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2E6810C-EA37-48C5-9704-07709E39BE66}">
      <dsp:nvSpPr>
        <dsp:cNvPr id="0" name=""/>
        <dsp:cNvSpPr/>
      </dsp:nvSpPr>
      <dsp:spPr>
        <a:xfrm>
          <a:off x="214021" y="3260102"/>
          <a:ext cx="1937393" cy="16982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b="1" kern="1200" dirty="0">
              <a:solidFill>
                <a:schemeClr val="tx1"/>
              </a:solidFill>
            </a:rPr>
            <a:t>Parcelamento especial da EC 136</a:t>
          </a:r>
        </a:p>
      </dsp:txBody>
      <dsp:txXfrm>
        <a:off x="214021" y="3260102"/>
        <a:ext cx="1937393" cy="1698238"/>
      </dsp:txXfrm>
    </dsp:sp>
    <dsp:sp modelId="{DFA69EE5-D159-43BC-86AF-7848DC9E0971}">
      <dsp:nvSpPr>
        <dsp:cNvPr id="0" name=""/>
        <dsp:cNvSpPr/>
      </dsp:nvSpPr>
      <dsp:spPr>
        <a:xfrm>
          <a:off x="1785869" y="2460931"/>
          <a:ext cx="365545" cy="365545"/>
        </a:xfrm>
        <a:prstGeom prst="triangle">
          <a:avLst>
            <a:gd name="adj" fmla="val 100000"/>
          </a:avLst>
        </a:prstGeom>
        <a:solidFill>
          <a:schemeClr val="accent6">
            <a:lumMod val="5000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6795F87-0F39-4478-96F7-5A4FD55E60E3}">
      <dsp:nvSpPr>
        <dsp:cNvPr id="0" name=""/>
        <dsp:cNvSpPr/>
      </dsp:nvSpPr>
      <dsp:spPr>
        <a:xfrm rot="5400000">
          <a:off x="2801046" y="2032028"/>
          <a:ext cx="1289662" cy="2145969"/>
        </a:xfrm>
        <a:prstGeom prst="corner">
          <a:avLst>
            <a:gd name="adj1" fmla="val 16120"/>
            <a:gd name="adj2" fmla="val 16110"/>
          </a:avLst>
        </a:prstGeom>
        <a:solidFill>
          <a:schemeClr val="accent6">
            <a:lumMod val="5000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63349A5-F3E7-45BB-8FA7-34B2318F1E06}">
      <dsp:nvSpPr>
        <dsp:cNvPr id="0" name=""/>
        <dsp:cNvSpPr/>
      </dsp:nvSpPr>
      <dsp:spPr>
        <a:xfrm>
          <a:off x="2585769" y="2673210"/>
          <a:ext cx="1937393" cy="16982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b="1" kern="1200" dirty="0">
              <a:solidFill>
                <a:schemeClr val="tx1"/>
              </a:solidFill>
            </a:rPr>
            <a:t>Regularização de pendências gerais para o CRP</a:t>
          </a:r>
        </a:p>
      </dsp:txBody>
      <dsp:txXfrm>
        <a:off x="2585769" y="2673210"/>
        <a:ext cx="1937393" cy="1698238"/>
      </dsp:txXfrm>
    </dsp:sp>
    <dsp:sp modelId="{72E555E6-6A3F-4BF1-8783-45AFD4418AC9}">
      <dsp:nvSpPr>
        <dsp:cNvPr id="0" name=""/>
        <dsp:cNvSpPr/>
      </dsp:nvSpPr>
      <dsp:spPr>
        <a:xfrm>
          <a:off x="4157616" y="1874039"/>
          <a:ext cx="365545" cy="365545"/>
        </a:xfrm>
        <a:prstGeom prst="triangle">
          <a:avLst>
            <a:gd name="adj" fmla="val 100000"/>
          </a:avLst>
        </a:prstGeom>
        <a:solidFill>
          <a:schemeClr val="accent6">
            <a:lumMod val="5000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B96ED8B-7125-4893-9391-0384B7BDD206}">
      <dsp:nvSpPr>
        <dsp:cNvPr id="0" name=""/>
        <dsp:cNvSpPr/>
      </dsp:nvSpPr>
      <dsp:spPr>
        <a:xfrm rot="5400000">
          <a:off x="5172793" y="1445137"/>
          <a:ext cx="1289662" cy="2145969"/>
        </a:xfrm>
        <a:prstGeom prst="corner">
          <a:avLst>
            <a:gd name="adj1" fmla="val 16120"/>
            <a:gd name="adj2" fmla="val 16110"/>
          </a:avLst>
        </a:prstGeom>
        <a:solidFill>
          <a:schemeClr val="accent6">
            <a:lumMod val="5000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BBD0BFE-E8BD-4E7D-BA5D-35797FB23582}">
      <dsp:nvSpPr>
        <dsp:cNvPr id="0" name=""/>
        <dsp:cNvSpPr/>
      </dsp:nvSpPr>
      <dsp:spPr>
        <a:xfrm>
          <a:off x="4957517" y="2086319"/>
          <a:ext cx="1937393" cy="16982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b="1" kern="1200" dirty="0">
              <a:solidFill>
                <a:schemeClr val="tx1"/>
              </a:solidFill>
            </a:rPr>
            <a:t>Dificuldades de estruturação do RPPS para atendimento às normas gerais</a:t>
          </a:r>
        </a:p>
      </dsp:txBody>
      <dsp:txXfrm>
        <a:off x="4957517" y="2086319"/>
        <a:ext cx="1937393" cy="1698238"/>
      </dsp:txXfrm>
    </dsp:sp>
    <dsp:sp modelId="{63CEE875-6D0E-4AA9-A8F4-6DD028431096}">
      <dsp:nvSpPr>
        <dsp:cNvPr id="0" name=""/>
        <dsp:cNvSpPr/>
      </dsp:nvSpPr>
      <dsp:spPr>
        <a:xfrm>
          <a:off x="6529364" y="1287148"/>
          <a:ext cx="365545" cy="365545"/>
        </a:xfrm>
        <a:prstGeom prst="triangle">
          <a:avLst>
            <a:gd name="adj" fmla="val 100000"/>
          </a:avLst>
        </a:prstGeom>
        <a:solidFill>
          <a:schemeClr val="accent6">
            <a:lumMod val="5000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4580EF4-197B-479D-9D05-06A6C868D248}">
      <dsp:nvSpPr>
        <dsp:cNvPr id="0" name=""/>
        <dsp:cNvSpPr/>
      </dsp:nvSpPr>
      <dsp:spPr>
        <a:xfrm rot="5400000">
          <a:off x="7544541" y="858245"/>
          <a:ext cx="1289662" cy="2145969"/>
        </a:xfrm>
        <a:prstGeom prst="corner">
          <a:avLst>
            <a:gd name="adj1" fmla="val 16120"/>
            <a:gd name="adj2" fmla="val 16110"/>
          </a:avLst>
        </a:prstGeom>
        <a:solidFill>
          <a:schemeClr val="accent6">
            <a:lumMod val="5000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629F7EE-FE8A-42F3-AB62-7C400C8F570D}">
      <dsp:nvSpPr>
        <dsp:cNvPr id="0" name=""/>
        <dsp:cNvSpPr/>
      </dsp:nvSpPr>
      <dsp:spPr>
        <a:xfrm>
          <a:off x="7329264" y="1499428"/>
          <a:ext cx="1937393" cy="16982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b="1" kern="1200" dirty="0" err="1">
              <a:solidFill>
                <a:schemeClr val="tx1"/>
              </a:solidFill>
            </a:rPr>
            <a:t>Equaciona-mento</a:t>
          </a:r>
          <a:r>
            <a:rPr lang="pt-BR" sz="2200" b="1" kern="1200" dirty="0">
              <a:solidFill>
                <a:schemeClr val="tx1"/>
              </a:solidFill>
            </a:rPr>
            <a:t> do déficit atuarial c/ aderência à situação financeira e orçamentária do ente</a:t>
          </a:r>
        </a:p>
      </dsp:txBody>
      <dsp:txXfrm>
        <a:off x="7329264" y="1499428"/>
        <a:ext cx="1937393" cy="1698238"/>
      </dsp:txXfrm>
    </dsp:sp>
    <dsp:sp modelId="{2ACE2BB2-5BF2-4B3C-87AE-F1D11CBF860D}">
      <dsp:nvSpPr>
        <dsp:cNvPr id="0" name=""/>
        <dsp:cNvSpPr/>
      </dsp:nvSpPr>
      <dsp:spPr>
        <a:xfrm>
          <a:off x="8901112" y="700257"/>
          <a:ext cx="365545" cy="365545"/>
        </a:xfrm>
        <a:prstGeom prst="triangle">
          <a:avLst>
            <a:gd name="adj" fmla="val 100000"/>
          </a:avLst>
        </a:prstGeom>
        <a:solidFill>
          <a:schemeClr val="accent6">
            <a:lumMod val="5000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A8EDB59-A93A-402A-9CC3-98E826934CC9}">
      <dsp:nvSpPr>
        <dsp:cNvPr id="0" name=""/>
        <dsp:cNvSpPr/>
      </dsp:nvSpPr>
      <dsp:spPr>
        <a:xfrm rot="5400000">
          <a:off x="9916289" y="271354"/>
          <a:ext cx="1289662" cy="2145969"/>
        </a:xfrm>
        <a:prstGeom prst="corner">
          <a:avLst>
            <a:gd name="adj1" fmla="val 16120"/>
            <a:gd name="adj2" fmla="val 16110"/>
          </a:avLst>
        </a:prstGeom>
        <a:solidFill>
          <a:schemeClr val="accent6">
            <a:lumMod val="5000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BBD5BD9-2305-400A-B184-F3FA15CB185C}">
      <dsp:nvSpPr>
        <dsp:cNvPr id="0" name=""/>
        <dsp:cNvSpPr/>
      </dsp:nvSpPr>
      <dsp:spPr>
        <a:xfrm>
          <a:off x="9701012" y="912537"/>
          <a:ext cx="1937393" cy="16982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b="1" kern="1200" dirty="0">
              <a:solidFill>
                <a:schemeClr val="tx1"/>
              </a:solidFill>
            </a:rPr>
            <a:t>Manutenção da Conformidade</a:t>
          </a:r>
        </a:p>
      </dsp:txBody>
      <dsp:txXfrm>
        <a:off x="9701012" y="912537"/>
        <a:ext cx="1937393" cy="169823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42C2090-7610-4601-86E5-76CE92564BEA}">
      <dsp:nvSpPr>
        <dsp:cNvPr id="0" name=""/>
        <dsp:cNvSpPr/>
      </dsp:nvSpPr>
      <dsp:spPr>
        <a:xfrm rot="5400000">
          <a:off x="559551" y="2057100"/>
          <a:ext cx="1680069" cy="2795598"/>
        </a:xfrm>
        <a:prstGeom prst="corner">
          <a:avLst>
            <a:gd name="adj1" fmla="val 16120"/>
            <a:gd name="adj2" fmla="val 16110"/>
          </a:avLst>
        </a:prstGeom>
        <a:solidFill>
          <a:schemeClr val="accent6">
            <a:lumMod val="50000"/>
          </a:schemeClr>
        </a:solidFill>
        <a:ln w="12700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2E6810C-EA37-48C5-9704-07709E39BE66}">
      <dsp:nvSpPr>
        <dsp:cNvPr id="0" name=""/>
        <dsp:cNvSpPr/>
      </dsp:nvSpPr>
      <dsp:spPr>
        <a:xfrm>
          <a:off x="279105" y="2892382"/>
          <a:ext cx="2523881" cy="22123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dirty="0"/>
            <a:t>Fase Geral/ Introdutória para resolução pendências mais básicas para o CRP </a:t>
          </a:r>
        </a:p>
      </dsp:txBody>
      <dsp:txXfrm>
        <a:off x="279105" y="2892382"/>
        <a:ext cx="2523881" cy="2212330"/>
      </dsp:txXfrm>
    </dsp:sp>
    <dsp:sp modelId="{DFA69EE5-D159-43BC-86AF-7848DC9E0971}">
      <dsp:nvSpPr>
        <dsp:cNvPr id="0" name=""/>
        <dsp:cNvSpPr/>
      </dsp:nvSpPr>
      <dsp:spPr>
        <a:xfrm>
          <a:off x="2326783" y="1851285"/>
          <a:ext cx="476204" cy="476204"/>
        </a:xfrm>
        <a:prstGeom prst="triangle">
          <a:avLst>
            <a:gd name="adj" fmla="val 100000"/>
          </a:avLst>
        </a:prstGeom>
        <a:solidFill>
          <a:schemeClr val="accent6">
            <a:lumMod val="50000"/>
          </a:schemeClr>
        </a:solidFill>
        <a:ln w="12700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6795F87-0F39-4478-96F7-5A4FD55E60E3}">
      <dsp:nvSpPr>
        <dsp:cNvPr id="0" name=""/>
        <dsp:cNvSpPr/>
      </dsp:nvSpPr>
      <dsp:spPr>
        <a:xfrm rot="5400000">
          <a:off x="3649275" y="1292545"/>
          <a:ext cx="1680069" cy="2795598"/>
        </a:xfrm>
        <a:prstGeom prst="corner">
          <a:avLst>
            <a:gd name="adj1" fmla="val 16120"/>
            <a:gd name="adj2" fmla="val 16110"/>
          </a:avLst>
        </a:prstGeom>
        <a:solidFill>
          <a:schemeClr val="accent6">
            <a:lumMod val="50000"/>
          </a:schemeClr>
        </a:solidFill>
        <a:ln w="12700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63349A5-F3E7-45BB-8FA7-34B2318F1E06}">
      <dsp:nvSpPr>
        <dsp:cNvPr id="0" name=""/>
        <dsp:cNvSpPr/>
      </dsp:nvSpPr>
      <dsp:spPr>
        <a:xfrm>
          <a:off x="3368830" y="2127826"/>
          <a:ext cx="2523881" cy="22123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dirty="0"/>
            <a:t>Fase Intermediária/ Preparatória para resolver pendências restantes com maior grau de dificuldade</a:t>
          </a:r>
        </a:p>
      </dsp:txBody>
      <dsp:txXfrm>
        <a:off x="3368830" y="2127826"/>
        <a:ext cx="2523881" cy="2212330"/>
      </dsp:txXfrm>
    </dsp:sp>
    <dsp:sp modelId="{72E555E6-6A3F-4BF1-8783-45AFD4418AC9}">
      <dsp:nvSpPr>
        <dsp:cNvPr id="0" name=""/>
        <dsp:cNvSpPr/>
      </dsp:nvSpPr>
      <dsp:spPr>
        <a:xfrm>
          <a:off x="5416508" y="1086729"/>
          <a:ext cx="476204" cy="476204"/>
        </a:xfrm>
        <a:prstGeom prst="triangle">
          <a:avLst>
            <a:gd name="adj" fmla="val 100000"/>
          </a:avLst>
        </a:prstGeom>
        <a:solidFill>
          <a:schemeClr val="accent6">
            <a:lumMod val="50000"/>
          </a:schemeClr>
        </a:solidFill>
        <a:ln w="12700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B96ED8B-7125-4893-9391-0384B7BDD206}">
      <dsp:nvSpPr>
        <dsp:cNvPr id="0" name=""/>
        <dsp:cNvSpPr/>
      </dsp:nvSpPr>
      <dsp:spPr>
        <a:xfrm rot="5400000">
          <a:off x="6739000" y="527989"/>
          <a:ext cx="1680069" cy="2795598"/>
        </a:xfrm>
        <a:prstGeom prst="corner">
          <a:avLst>
            <a:gd name="adj1" fmla="val 16120"/>
            <a:gd name="adj2" fmla="val 16110"/>
          </a:avLst>
        </a:prstGeom>
        <a:solidFill>
          <a:schemeClr val="accent6">
            <a:lumMod val="50000"/>
          </a:schemeClr>
        </a:solidFill>
        <a:ln w="12700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BBD0BFE-E8BD-4E7D-BA5D-35797FB23582}">
      <dsp:nvSpPr>
        <dsp:cNvPr id="0" name=""/>
        <dsp:cNvSpPr/>
      </dsp:nvSpPr>
      <dsp:spPr>
        <a:xfrm>
          <a:off x="6458554" y="1363271"/>
          <a:ext cx="2523881" cy="22123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dirty="0"/>
            <a:t>Fase Específica/ Focalizada: ente apresenta </a:t>
          </a:r>
          <a:r>
            <a:rPr lang="pt-BR" sz="2000" b="1" kern="1200" dirty="0">
              <a:highlight>
                <a:srgbClr val="FFFF00"/>
              </a:highlight>
            </a:rPr>
            <a:t>Plano de Ação</a:t>
          </a:r>
          <a:r>
            <a:rPr lang="pt-BR" sz="2000" b="1" kern="1200" dirty="0"/>
            <a:t> c/ cronograma e, após sua aprovação, obtém prazos para sua execução</a:t>
          </a:r>
        </a:p>
      </dsp:txBody>
      <dsp:txXfrm>
        <a:off x="6458554" y="1363271"/>
        <a:ext cx="2523881" cy="2212330"/>
      </dsp:txXfrm>
    </dsp:sp>
    <dsp:sp modelId="{63CEE875-6D0E-4AA9-A8F4-6DD028431096}">
      <dsp:nvSpPr>
        <dsp:cNvPr id="0" name=""/>
        <dsp:cNvSpPr/>
      </dsp:nvSpPr>
      <dsp:spPr>
        <a:xfrm>
          <a:off x="8506232" y="322174"/>
          <a:ext cx="476204" cy="476204"/>
        </a:xfrm>
        <a:prstGeom prst="triangle">
          <a:avLst>
            <a:gd name="adj" fmla="val 100000"/>
          </a:avLst>
        </a:prstGeom>
        <a:solidFill>
          <a:schemeClr val="accent6">
            <a:lumMod val="50000"/>
          </a:schemeClr>
        </a:solidFill>
        <a:ln w="12700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334F896-EF5E-4F91-A85B-B81B3393173B}">
      <dsp:nvSpPr>
        <dsp:cNvPr id="0" name=""/>
        <dsp:cNvSpPr/>
      </dsp:nvSpPr>
      <dsp:spPr>
        <a:xfrm rot="5400000">
          <a:off x="9828724" y="-236565"/>
          <a:ext cx="1680069" cy="2795598"/>
        </a:xfrm>
        <a:prstGeom prst="corner">
          <a:avLst>
            <a:gd name="adj1" fmla="val 16120"/>
            <a:gd name="adj2" fmla="val 16110"/>
          </a:avLst>
        </a:prstGeom>
        <a:solidFill>
          <a:schemeClr val="accent6">
            <a:lumMod val="50000"/>
          </a:schemeClr>
        </a:solidFill>
        <a:ln w="12700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86250C3-20B0-4BD4-AB0D-B00ACB695B8D}">
      <dsp:nvSpPr>
        <dsp:cNvPr id="0" name=""/>
        <dsp:cNvSpPr/>
      </dsp:nvSpPr>
      <dsp:spPr>
        <a:xfrm>
          <a:off x="9548279" y="598715"/>
          <a:ext cx="2523881" cy="22123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dirty="0"/>
            <a:t>Fase </a:t>
          </a:r>
          <a:r>
            <a:rPr lang="pt-BR" sz="2000" b="1" kern="1200" dirty="0">
              <a:solidFill>
                <a:schemeClr val="tx1"/>
              </a:solidFill>
            </a:rPr>
            <a:t>da Manutenção da Conformidade c/ Reciprocidade</a:t>
          </a:r>
        </a:p>
      </dsp:txBody>
      <dsp:txXfrm>
        <a:off x="9548279" y="598715"/>
        <a:ext cx="2523881" cy="221233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4648191-30CB-4F0B-A897-C0F8BE33522C}">
      <dsp:nvSpPr>
        <dsp:cNvPr id="0" name=""/>
        <dsp:cNvSpPr/>
      </dsp:nvSpPr>
      <dsp:spPr>
        <a:xfrm>
          <a:off x="656" y="998009"/>
          <a:ext cx="1442681" cy="937742"/>
        </a:xfrm>
        <a:prstGeom prst="roundRect">
          <a:avLst/>
        </a:prstGeom>
        <a:solidFill>
          <a:srgbClr val="70AD47">
            <a:lumMod val="20000"/>
            <a:lumOff val="80000"/>
          </a:srgb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1" kern="1200" dirty="0">
              <a:solidFill>
                <a:schemeClr val="tx1"/>
              </a:solidFill>
              <a:latin typeface="Calibri" panose="020F0502020204030204"/>
              <a:ea typeface="+mn-ea"/>
              <a:cs typeface="+mn-cs"/>
            </a:rPr>
            <a:t>Manutenção</a:t>
          </a:r>
        </a:p>
      </dsp:txBody>
      <dsp:txXfrm>
        <a:off x="46433" y="1043786"/>
        <a:ext cx="1351127" cy="846188"/>
      </dsp:txXfrm>
    </dsp:sp>
    <dsp:sp modelId="{D5B63F05-01DA-4A8E-AE82-5AE73078E545}">
      <dsp:nvSpPr>
        <dsp:cNvPr id="0" name=""/>
        <dsp:cNvSpPr/>
      </dsp:nvSpPr>
      <dsp:spPr>
        <a:xfrm>
          <a:off x="721997" y="670578"/>
          <a:ext cx="1592604" cy="1592604"/>
        </a:xfrm>
        <a:custGeom>
          <a:avLst/>
          <a:gdLst/>
          <a:ahLst/>
          <a:cxnLst/>
          <a:rect l="0" t="0" r="0" b="0"/>
          <a:pathLst>
            <a:path>
              <a:moveTo>
                <a:pt x="334983" y="147239"/>
              </a:moveTo>
              <a:arcTo wR="796302" hR="796302" stAng="14075812" swAng="4248376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A4C21C6-9AB7-42B9-ACE4-1445941C2F5B}">
      <dsp:nvSpPr>
        <dsp:cNvPr id="0" name=""/>
        <dsp:cNvSpPr/>
      </dsp:nvSpPr>
      <dsp:spPr>
        <a:xfrm>
          <a:off x="1593261" y="998009"/>
          <a:ext cx="1442681" cy="937742"/>
        </a:xfrm>
        <a:prstGeom prst="roundRect">
          <a:avLst/>
        </a:prstGeom>
        <a:solidFill>
          <a:schemeClr val="accent6">
            <a:lumMod val="20000"/>
            <a:lumOff val="8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1" kern="1200" dirty="0">
              <a:solidFill>
                <a:schemeClr val="tx1"/>
              </a:solidFill>
            </a:rPr>
            <a:t>Fase Específica</a:t>
          </a:r>
        </a:p>
      </dsp:txBody>
      <dsp:txXfrm>
        <a:off x="1639038" y="1043786"/>
        <a:ext cx="1351127" cy="846188"/>
      </dsp:txXfrm>
    </dsp:sp>
    <dsp:sp modelId="{0F3D8018-2054-402F-B6A1-4321B068CFFA}">
      <dsp:nvSpPr>
        <dsp:cNvPr id="0" name=""/>
        <dsp:cNvSpPr/>
      </dsp:nvSpPr>
      <dsp:spPr>
        <a:xfrm>
          <a:off x="721997" y="670578"/>
          <a:ext cx="1592604" cy="1592604"/>
        </a:xfrm>
        <a:custGeom>
          <a:avLst/>
          <a:gdLst/>
          <a:ahLst/>
          <a:cxnLst/>
          <a:rect l="0" t="0" r="0" b="0"/>
          <a:pathLst>
            <a:path>
              <a:moveTo>
                <a:pt x="1257620" y="1445365"/>
              </a:moveTo>
              <a:arcTo wR="796302" hR="796302" stAng="3275812" swAng="4248376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247869-65BF-7A4F-8D24-139EE571C673}" type="datetimeFigureOut">
              <a:rPr lang="pt-BR" smtClean="0"/>
              <a:t>19/09/2025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264731-A550-CB46-A59F-A92BB5612DA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54596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264731-A550-CB46-A59F-A92BB5612DA3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322221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2B4FFB-55FC-AF54-AD36-40BE59166E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01FB0202-2538-AD96-100D-2551C31F968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6D40F07F-C90C-205A-2366-DC4A425E0D7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47742031-2889-BCAB-8092-E8C7A81C60E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264731-A550-CB46-A59F-A92BB5612DA3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284454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075FB8-4C87-4AD9-A16F-066885494F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55DDF2EB-A8F3-D74A-E954-8AC1D5A6184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44EB6647-B6B9-F845-E580-E3CFA365DF1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748FD7D1-60E6-2C13-6827-2FE661DEEE0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264731-A550-CB46-A59F-A92BB5612DA3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805038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1C12C0-B7DA-9CD3-663C-0472DF63A1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AB131E81-523A-C883-1A05-441C1EA8487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EFF71D1F-BF1D-57DB-6CBD-1AEE929C7F4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A61B88DB-C4BE-AB05-8813-B8A3D40D992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264731-A550-CB46-A59F-A92BB5612DA3}" type="slidenum">
              <a:rPr lang="pt-BR" smtClean="0"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24985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786E75-C644-D874-2AD3-530253B291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3D7D69C6-5457-C0C2-A508-B7D1117C9B9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39471B89-1479-4FFD-5A73-BCBD103169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99FC5810-7DF7-190D-D0E5-90CB8606FD2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264731-A550-CB46-A59F-A92BB5612DA3}" type="slidenum">
              <a:rPr lang="pt-BR" smtClean="0"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09567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0822C2-DEEE-E271-1C9A-2936954FD6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7A036DF2-9416-903B-4036-0820855C332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5F258DD8-A565-B744-3BFE-509A84B5D8A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912B8A72-E8D8-78D8-440E-1333F65EADB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264731-A550-CB46-A59F-A92BB5612DA3}" type="slidenum">
              <a:rPr lang="pt-BR" smtClean="0"/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051604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474933-8219-EF86-7106-21A811F62C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A950F2E4-D04E-30B3-F2BF-13FAB4B91F2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E9300B2A-0505-AF57-F46E-24FBB0BB400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5A85CB21-D83C-0659-CF25-7942A5EF182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264731-A550-CB46-A59F-A92BB5612DA3}" type="slidenum">
              <a:rPr lang="pt-BR" smtClean="0"/>
              <a:t>14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79146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781B87-2C87-AB12-CAEA-FB8DD11BC6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E568D79D-603C-69DD-281A-ED2DD0E6AF0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9136C814-82A1-7C0A-3B77-36A8362F619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8567F819-B2C3-6B03-D8AC-0D2BEC29DB6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264731-A550-CB46-A59F-A92BB5612DA3}" type="slidenum">
              <a:rPr lang="pt-BR" smtClean="0"/>
              <a:t>15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3424821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2D0F44-A3ED-AC92-53D2-4D6EB4F095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1B1681B7-DD23-D7A6-37B3-21B4B73325A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2FE4EE8E-CCED-DC9A-3D9E-ED38AFFA73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63DBBD1D-2F8D-2393-20CC-59B9130CCE2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264731-A550-CB46-A59F-A92BB5612DA3}" type="slidenum">
              <a:rPr lang="pt-BR" smtClean="0"/>
              <a:t>16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5784752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E72DCC-11FC-BD80-DCEB-49B3CE5392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2C1553D9-CD7B-80C9-FDFE-508C0145AFA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848A3DA8-9F69-B948-D655-0A73C1ED159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BE2BCC92-2B12-53DB-5CA4-4D1C6E1056A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264731-A550-CB46-A59F-A92BB5612DA3}" type="slidenum">
              <a:rPr lang="pt-BR" smtClean="0"/>
              <a:t>17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2432015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76E4AF-A42E-264C-2155-1E45111517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20FB77BC-B262-27FC-D32E-67A5D3C288C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31A4632E-584C-914E-E0FA-BE391585673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C358228E-FC4C-81A3-BD8A-06A8F58345D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264731-A550-CB46-A59F-A92BB5612DA3}" type="slidenum">
              <a:rPr lang="pt-BR" smtClean="0"/>
              <a:t>18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3166480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E1C8C8-F986-BF22-2F1D-EB67E1C7CD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BEF3640F-71F4-685D-A585-EEA1FF843E9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7ED8404C-C043-7C0B-8EE5-905465DA887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D1AE6BEC-14D1-4C5E-FD58-B709DDE374B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264731-A550-CB46-A59F-A92BB5612DA3}" type="slidenum">
              <a:rPr lang="pt-BR" smtClean="0"/>
              <a:t>19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255704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EA358C-F5EB-B5B6-81EE-52B918CDBC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605A62D3-7EDD-7B70-3727-781EF2D9B18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17542C6D-E7DF-8F35-2882-3DAAC8D950A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17F32232-021C-E375-D927-0B9496613AD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264731-A550-CB46-A59F-A92BB5612DA3}" type="slidenum">
              <a:rPr lang="pt-BR" smtClean="0"/>
              <a:t>20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5086090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020676-6342-1242-FFCC-5CCEBCB7FA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C7AEF731-9716-7E89-3B41-352B1069CA7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A992172C-4DD7-D0BA-DF7A-AB7E59030E1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DB7D1E19-CBA1-EFF1-DC23-9C22A867DE3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264731-A550-CB46-A59F-A92BB5612DA3}" type="slidenum">
              <a:rPr lang="pt-BR" smtClean="0"/>
              <a:t>21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243221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E15E8D-BA37-006D-5257-8CFADBBCC0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F41647C4-21DF-C320-5101-85D8E9FB6C2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59C93764-F16C-755B-AB12-7556A277A20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4187CB96-BD43-6C33-F080-48F8F2578BD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264731-A550-CB46-A59F-A92BB5612DA3}" type="slidenum">
              <a:rPr lang="pt-BR" smtClean="0"/>
              <a:t>24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922696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14A00F3-567B-8A49-83AC-DF65EE80A0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32C1CBC-FDAD-EE46-885B-EBBAE211395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1B7365A-130D-4C4C-91AD-822BB0C3D5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79683-8D6E-4944-ABF6-34D4007B03B7}" type="datetimeFigureOut">
              <a:rPr lang="pt-BR" smtClean="0"/>
              <a:t>19/09/2025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451BB12-E431-5648-963C-305449D36E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BDB8616-868B-C74F-A3A9-65E604C101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14F77-D53A-E74C-A68E-F5C244E92AE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409976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EB7D5A4-67FB-9C4B-98BE-85580D9A3D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EF0414D-E39D-6646-86B8-559B12ECF0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760FAC2-CD10-4C43-BE13-CF789FAD82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79683-8D6E-4944-ABF6-34D4007B03B7}" type="datetimeFigureOut">
              <a:rPr lang="pt-BR" smtClean="0"/>
              <a:t>19/09/2025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A39DE8D-0344-E443-9FB4-8D5C1CAB35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E7B794D-0ECC-334D-B05F-F2D9B080F3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14F77-D53A-E74C-A68E-F5C244E92AE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293377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CB0E56F-EDF0-3943-A11D-860DA80F1D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28514F6-18AA-034E-A2FF-05A966D00E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234AEA0-41D1-6441-9BA3-BEBBAE28A4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79683-8D6E-4944-ABF6-34D4007B03B7}" type="datetimeFigureOut">
              <a:rPr lang="pt-BR" smtClean="0"/>
              <a:t>19/09/2025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1083FF4-6ADB-204A-8998-754961E572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C273AEB-7CF8-0D43-886A-660C979CD6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14F77-D53A-E74C-A68E-F5C244E92AE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394408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7F7CE69-D962-5642-83C4-7262C68380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269D827-272F-9A46-AFE4-E165A7B3C17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87AC4308-7AAB-B345-AB25-97825DA349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3E167E8C-82D8-BD4D-A3D5-0605945DF0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79683-8D6E-4944-ABF6-34D4007B03B7}" type="datetimeFigureOut">
              <a:rPr lang="pt-BR" smtClean="0"/>
              <a:t>19/09/2025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A47996B-0D64-1446-867F-926697DC36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98A5FEED-4151-6144-8D85-0C7414BF23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14F77-D53A-E74C-A68E-F5C244E92AE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771080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1572E0-DE86-6D49-94BE-996ED2DDD7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FC1B962A-BAD1-4446-BE69-9E0FEA00D3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11BC4D3A-DB27-1A4F-9780-64476973EB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3DD7FAEF-C467-B546-A6AB-5F1C8BA61B6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65FE997A-824D-D347-A996-76508A437AF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D86D6FC5-4482-9D45-A522-833789AD50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79683-8D6E-4944-ABF6-34D4007B03B7}" type="datetimeFigureOut">
              <a:rPr lang="pt-BR" smtClean="0"/>
              <a:t>19/09/2025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23565548-F9BF-6E4C-9309-9DDD548386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4D136C11-FB4D-3045-9258-9916319175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14F77-D53A-E74C-A68E-F5C244E92AE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533061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84FC6A0-1F24-834C-A74D-37F1314C2A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E3A4AD14-E28A-4647-85A5-8630D854D4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79683-8D6E-4944-ABF6-34D4007B03B7}" type="datetimeFigureOut">
              <a:rPr lang="pt-BR" smtClean="0"/>
              <a:t>19/09/2025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DA6639E1-7BCC-B141-8EFE-301B74907B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AC53526C-E5D2-5C47-85F6-71D72A67B8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14F77-D53A-E74C-A68E-F5C244E92AE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938282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87D62FA2-BC79-9941-AFD0-3243AD39E2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79683-8D6E-4944-ABF6-34D4007B03B7}" type="datetimeFigureOut">
              <a:rPr lang="pt-BR" smtClean="0"/>
              <a:t>19/09/2025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1A4D0D4C-A9D6-B14E-9954-864DF1106F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DDB2EE06-6E64-E143-AE23-A5AC1D3F14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14F77-D53A-E74C-A68E-F5C244E92AE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588425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2D1D34E-C688-1F46-8EB7-FE190EB149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2D40E46-B1DF-D546-A1D3-98D1C18F87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52F9A85F-C721-904B-B9B6-9121ECDA8A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2961D0E-B558-2243-BDE5-3DA9AD55D8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79683-8D6E-4944-ABF6-34D4007B03B7}" type="datetimeFigureOut">
              <a:rPr lang="pt-BR" smtClean="0"/>
              <a:t>19/09/2025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334DB919-EBC0-0842-A562-C6F2014D85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8A304FCC-F95E-AB44-8544-0457985E9E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14F77-D53A-E74C-A68E-F5C244E92AE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005478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B8D233A-1576-AD48-877A-EDF32DDCC7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C7B6010A-BCCD-414A-ADAD-3F5D853ED7E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DDB5958E-88A6-F245-A7F8-37176517DB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CAAFD2E5-555B-F845-B84A-0504321A40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79683-8D6E-4944-ABF6-34D4007B03B7}" type="datetimeFigureOut">
              <a:rPr lang="pt-BR" smtClean="0"/>
              <a:t>19/09/2025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288B6309-D442-5647-8984-24F0E27F2A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7AB6D292-CD8E-664D-8458-14560CD2A0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14F77-D53A-E74C-A68E-F5C244E92AE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175934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57226DC-4AEB-E140-AA1F-102BF0EB4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DD3EDDF9-BE8B-9A4A-8B8F-DF802D6156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1280A9B-DA2D-7844-BC07-57AD3016F4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79683-8D6E-4944-ABF6-34D4007B03B7}" type="datetimeFigureOut">
              <a:rPr lang="pt-BR" smtClean="0"/>
              <a:t>19/09/2025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08979DF-AFE5-264D-9A02-3E7B6CF250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C8A422F-51DA-1E45-8D35-4AF1A1A184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14F77-D53A-E74C-A68E-F5C244E92AE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988875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0322B47-54FF-8C41-A193-5FABA6A5CFE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7036A4B5-DB0C-DF43-AEBE-2729D5E4BF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220770B-5CA5-A04C-9D62-73FA604620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79683-8D6E-4944-ABF6-34D4007B03B7}" type="datetimeFigureOut">
              <a:rPr lang="pt-BR" smtClean="0"/>
              <a:t>19/09/2025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E8BB04A-8FDC-7D4E-AE69-3D610A8D08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479C05C-43C8-EA43-8109-92EE6EAFA7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14F77-D53A-E74C-A68E-F5C244E92AE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410703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126B8C18-CDF9-0045-BB95-3666E7A9EE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D4022168-74B5-AB49-B612-0397E62F02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BBA461E-9CFC-FB47-AE67-7ED729CD3D2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779683-8D6E-4944-ABF6-34D4007B03B7}" type="datetimeFigureOut">
              <a:rPr lang="pt-BR" smtClean="0"/>
              <a:t>19/09/2025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5106597-D5F5-D947-92D3-D692AC14474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30B2A26-3BA8-6F43-9BB3-A077B100CE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414F77-D53A-E74C-A68E-F5C244E92AE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262682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1.pn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1.png"/><Relationship Id="rId7" Type="http://schemas.openxmlformats.org/officeDocument/2006/relationships/diagramColors" Target="../diagrams/colors3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1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13" Type="http://schemas.microsoft.com/office/2007/relationships/diagramDrawing" Target="../diagrams/drawing5.xml"/><Relationship Id="rId3" Type="http://schemas.openxmlformats.org/officeDocument/2006/relationships/image" Target="../media/image1.png"/><Relationship Id="rId7" Type="http://schemas.openxmlformats.org/officeDocument/2006/relationships/diagramColors" Target="../diagrams/colors4.xml"/><Relationship Id="rId12" Type="http://schemas.openxmlformats.org/officeDocument/2006/relationships/diagramColors" Target="../diagrams/colors5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4.xml"/><Relationship Id="rId11" Type="http://schemas.openxmlformats.org/officeDocument/2006/relationships/diagramQuickStyle" Target="../diagrams/quickStyle5.xml"/><Relationship Id="rId5" Type="http://schemas.openxmlformats.org/officeDocument/2006/relationships/diagramLayout" Target="../diagrams/layout4.xml"/><Relationship Id="rId10" Type="http://schemas.openxmlformats.org/officeDocument/2006/relationships/diagramLayout" Target="../diagrams/layout5.xml"/><Relationship Id="rId4" Type="http://schemas.openxmlformats.org/officeDocument/2006/relationships/diagramData" Target="../diagrams/data4.xml"/><Relationship Id="rId9" Type="http://schemas.openxmlformats.org/officeDocument/2006/relationships/diagramData" Target="../diagrams/data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4871AFD-0521-5B4E-A8F4-122FE3F1F8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3568" y="2406316"/>
            <a:ext cx="12068432" cy="2955526"/>
          </a:xfrm>
        </p:spPr>
        <p:txBody>
          <a:bodyPr anchor="t" anchorCtr="0">
            <a:normAutofit/>
          </a:bodyPr>
          <a:lstStyle/>
          <a:p>
            <a:r>
              <a:rPr lang="pt-BR" sz="6600" b="1" dirty="0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+mn-lt"/>
                <a:cs typeface="Arial" panose="020B0604020202020204" pitchFamily="34" charset="0"/>
              </a:rPr>
              <a:t>Programa de Regularidade Previdenciária e Parcelamento Especial</a:t>
            </a:r>
            <a:endParaRPr lang="pt-BR" sz="3300" b="1" dirty="0"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latin typeface="+mn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80625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B0757A2-414D-DB9E-C761-9C499A5C81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3C7D68DB-69EB-C257-4E1B-4DE7EC17E3C0}"/>
              </a:ext>
            </a:extLst>
          </p:cNvPr>
          <p:cNvSpPr txBox="1"/>
          <p:nvPr/>
        </p:nvSpPr>
        <p:spPr>
          <a:xfrm>
            <a:off x="872359" y="1811992"/>
            <a:ext cx="10499834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800" b="1" dirty="0">
                <a:latin typeface="Arial" panose="020B0604020202020204" pitchFamily="34" charset="0"/>
                <a:cs typeface="Arial" panose="020B0604020202020204" pitchFamily="34" charset="0"/>
              </a:rPr>
              <a:t>Programa de Regularidade Previdenciária</a:t>
            </a:r>
          </a:p>
          <a:p>
            <a:pPr algn="ctr"/>
            <a:endParaRPr lang="pt-BR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pt-BR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pt-BR" sz="2800" b="1" dirty="0">
                <a:latin typeface="Arial" panose="020B0604020202020204" pitchFamily="34" charset="0"/>
                <a:cs typeface="Arial" panose="020B0604020202020204" pitchFamily="34" charset="0"/>
              </a:rPr>
              <a:t>Estabelece </a:t>
            </a:r>
            <a:r>
              <a:rPr lang="pt-BR" sz="2800" b="1" u="sng" dirty="0">
                <a:latin typeface="Arial" panose="020B0604020202020204" pitchFamily="34" charset="0"/>
                <a:cs typeface="Arial" panose="020B0604020202020204" pitchFamily="34" charset="0"/>
              </a:rPr>
              <a:t>prazos e condições diferenciadas</a:t>
            </a:r>
            <a:r>
              <a:rPr lang="pt-BR" sz="2800" b="1" dirty="0">
                <a:latin typeface="Arial" panose="020B0604020202020204" pitchFamily="34" charset="0"/>
                <a:cs typeface="Arial" panose="020B0604020202020204" pitchFamily="34" charset="0"/>
              </a:rPr>
              <a:t> para o cumprimento das exigências do Certificado de Regularidade Previdenciária – CRP</a:t>
            </a:r>
          </a:p>
        </p:txBody>
      </p:sp>
    </p:spTree>
    <p:extLst>
      <p:ext uri="{BB962C8B-B14F-4D97-AF65-F5344CB8AC3E}">
        <p14:creationId xmlns:p14="http://schemas.microsoft.com/office/powerpoint/2010/main" val="30475643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C5498F-71B5-4CB0-927B-4B84734412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178E94D5-ABB7-4F2A-B2FD-A9DB88E4D3A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10192217"/>
              </p:ext>
            </p:extLst>
          </p:nvPr>
        </p:nvGraphicFramePr>
        <p:xfrm>
          <a:off x="683172" y="735724"/>
          <a:ext cx="10741573" cy="59383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935007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9BAFBFA-2A2C-0624-7177-A02A79FDDE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CustomShape 1">
            <a:extLst>
              <a:ext uri="{FF2B5EF4-FFF2-40B4-BE49-F238E27FC236}">
                <a16:creationId xmlns:a16="http://schemas.microsoft.com/office/drawing/2014/main" id="{2B546998-8FA4-40E6-F784-25E74C03BAFB}"/>
              </a:ext>
            </a:extLst>
          </p:cNvPr>
          <p:cNvSpPr/>
          <p:nvPr/>
        </p:nvSpPr>
        <p:spPr>
          <a:xfrm>
            <a:off x="911424" y="21464"/>
            <a:ext cx="10441159" cy="774564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67496" tIns="33748" rIns="67496" bIns="33748">
            <a:spAutoFit/>
          </a:bodyPr>
          <a:lstStyle/>
          <a:p>
            <a:pPr algn="ctr"/>
            <a:endParaRPr lang="pt-BR" sz="2405" b="1" spc="-65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pt-BR" sz="2405" b="1" spc="-65" dirty="0">
                <a:latin typeface="Arial" panose="020B0604020202020204" pitchFamily="34" charset="0"/>
                <a:cs typeface="Arial" panose="020B0604020202020204" pitchFamily="34" charset="0"/>
              </a:rPr>
              <a:t>Judicialização do CRP</a:t>
            </a:r>
          </a:p>
          <a:p>
            <a:pPr marL="343552" indent="-343552" algn="just">
              <a:buFont typeface="Wingdings" panose="05000000000000000000" pitchFamily="2" charset="2"/>
              <a:buChar char="§"/>
            </a:pPr>
            <a:endParaRPr lang="pt-BR" sz="2004" b="1" spc="-65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3552" indent="-343552" algn="just">
              <a:buFont typeface="Wingdings" panose="05000000000000000000" pitchFamily="2" charset="2"/>
              <a:buChar char="§"/>
            </a:pPr>
            <a:r>
              <a:rPr lang="pt-BR" sz="2004" b="1" spc="-65" dirty="0">
                <a:latin typeface="Arial" panose="020B0604020202020204" pitchFamily="34" charset="0"/>
                <a:cs typeface="Arial" panose="020B0604020202020204" pitchFamily="34" charset="0"/>
              </a:rPr>
              <a:t>CRP Judicial</a:t>
            </a:r>
          </a:p>
          <a:p>
            <a:pPr marL="343552" indent="-343552" algn="just">
              <a:buFont typeface="Wingdings" panose="05000000000000000000" pitchFamily="2" charset="2"/>
              <a:buChar char="ü"/>
            </a:pPr>
            <a:r>
              <a:rPr lang="pt-BR" sz="2004" spc="-65" dirty="0">
                <a:latin typeface="Arial" panose="020B0604020202020204" pitchFamily="34" charset="0"/>
                <a:cs typeface="Arial" panose="020B0604020202020204" pitchFamily="34" charset="0"/>
              </a:rPr>
              <a:t>Dar cumprimento de decisão judicial que determinou sua emissão.</a:t>
            </a:r>
          </a:p>
          <a:p>
            <a:pPr marL="343552" indent="-343552" algn="just">
              <a:buFont typeface="Wingdings" panose="05000000000000000000" pitchFamily="2" charset="2"/>
              <a:buChar char="ü"/>
            </a:pPr>
            <a:r>
              <a:rPr lang="pt-BR" sz="2004" spc="-65" dirty="0">
                <a:latin typeface="Arial" panose="020B0604020202020204" pitchFamily="34" charset="0"/>
                <a:cs typeface="Arial" panose="020B0604020202020204" pitchFamily="34" charset="0"/>
              </a:rPr>
              <a:t>Suspensão de determinadas irregularidades exigidas para sua emissão.</a:t>
            </a:r>
          </a:p>
          <a:p>
            <a:pPr marL="343552" indent="-343552" algn="just">
              <a:buFont typeface="Wingdings" panose="05000000000000000000" pitchFamily="2" charset="2"/>
              <a:buChar char="ü"/>
            </a:pPr>
            <a:r>
              <a:rPr lang="pt-BR" sz="2004" spc="-65" dirty="0">
                <a:latin typeface="Arial" panose="020B0604020202020204" pitchFamily="34" charset="0"/>
                <a:cs typeface="Arial" panose="020B0604020202020204" pitchFamily="34" charset="0"/>
              </a:rPr>
              <a:t>Regularização da situação do ente nos cadastros da União.</a:t>
            </a:r>
          </a:p>
          <a:p>
            <a:pPr algn="just"/>
            <a:endParaRPr lang="pt-BR" sz="2405" spc="-65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3552" indent="-343552" algn="just">
              <a:buFont typeface="Wingdings" panose="05000000000000000000" pitchFamily="2" charset="2"/>
              <a:buChar char="§"/>
            </a:pPr>
            <a:r>
              <a:rPr lang="pt-BR" sz="2004" b="1" spc="-65" dirty="0">
                <a:latin typeface="Arial" panose="020B0604020202020204" pitchFamily="34" charset="0"/>
                <a:cs typeface="Arial" panose="020B0604020202020204" pitchFamily="34" charset="0"/>
              </a:rPr>
              <a:t>Alternativa buscada por alguns entes para emissão do CRP</a:t>
            </a:r>
          </a:p>
          <a:p>
            <a:pPr marL="343552" indent="-343552" algn="just">
              <a:buFont typeface="Courier New" panose="02070309020205020404" pitchFamily="49" charset="0"/>
              <a:buChar char="o"/>
            </a:pPr>
            <a:r>
              <a:rPr lang="pt-BR" sz="2004" spc="-65" dirty="0">
                <a:latin typeface="Arial" panose="020B0604020202020204" pitchFamily="34" charset="0"/>
                <a:cs typeface="Arial" panose="020B0604020202020204" pitchFamily="34" charset="0"/>
              </a:rPr>
              <a:t>Não são debatidas questões técnicas em relação aos critérios irregulares.</a:t>
            </a:r>
          </a:p>
          <a:p>
            <a:pPr marL="343552" indent="-343552" algn="just">
              <a:buFont typeface="Courier New" panose="02070309020205020404" pitchFamily="49" charset="0"/>
              <a:buChar char="o"/>
            </a:pPr>
            <a:r>
              <a:rPr lang="pt-BR" sz="2004" spc="-65" dirty="0">
                <a:latin typeface="Arial" panose="020B0604020202020204" pitchFamily="34" charset="0"/>
                <a:cs typeface="Arial" panose="020B0604020202020204" pitchFamily="34" charset="0"/>
              </a:rPr>
              <a:t>Objetivam quase sempre a liberação de recursos federais.</a:t>
            </a:r>
          </a:p>
          <a:p>
            <a:pPr marL="343552" indent="-343552" algn="just">
              <a:buFont typeface="Courier New" panose="02070309020205020404" pitchFamily="49" charset="0"/>
              <a:buChar char="o"/>
            </a:pPr>
            <a:endParaRPr lang="pt-BR" sz="2004" spc="-65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3552" indent="-343552" algn="just">
              <a:buFont typeface="Wingdings" panose="05000000000000000000" pitchFamily="2" charset="2"/>
              <a:buChar char="§"/>
            </a:pPr>
            <a:r>
              <a:rPr lang="pt-BR" sz="2004" b="1" spc="-65" dirty="0">
                <a:latin typeface="Arial" panose="020B0604020202020204" pitchFamily="34" charset="0"/>
                <a:cs typeface="Arial" panose="020B0604020202020204" pitchFamily="34" charset="0"/>
              </a:rPr>
              <a:t>Alegações:</a:t>
            </a:r>
            <a:r>
              <a:rPr lang="pt-BR" sz="2004" spc="-6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343552" indent="-343552" algn="just">
              <a:buFont typeface="Courier New" panose="02070309020205020404" pitchFamily="49" charset="0"/>
              <a:buChar char="o"/>
            </a:pPr>
            <a:r>
              <a:rPr lang="pt-BR" sz="2004" spc="-65" dirty="0">
                <a:latin typeface="Arial" panose="020B0604020202020204" pitchFamily="34" charset="0"/>
                <a:cs typeface="Arial" panose="020B0604020202020204" pitchFamily="34" charset="0"/>
              </a:rPr>
              <a:t>Inconstitucionalidade dos art. 7º, 9ª da Lei nº 9.717/1998 e do Decreto nº 3.788/2001.</a:t>
            </a:r>
          </a:p>
          <a:p>
            <a:pPr marL="343552" indent="-343552" algn="just">
              <a:buFont typeface="Courier New" panose="02070309020205020404" pitchFamily="49" charset="0"/>
              <a:buChar char="o"/>
            </a:pPr>
            <a:r>
              <a:rPr lang="pt-BR" sz="2004" spc="-65" dirty="0">
                <a:latin typeface="Arial" panose="020B0604020202020204" pitchFamily="34" charset="0"/>
                <a:cs typeface="Arial" panose="020B0604020202020204" pitchFamily="34" charset="0"/>
              </a:rPr>
              <a:t> A União extrapolou sua competência para estabelecer normas gerais e ao prever sanções em caso de descumprimento das normas da Lei nº 9.717/1998.</a:t>
            </a:r>
          </a:p>
          <a:p>
            <a:pPr marL="343552" indent="-343552" algn="just">
              <a:buFont typeface="Courier New" panose="02070309020205020404" pitchFamily="49" charset="0"/>
              <a:buChar char="o"/>
            </a:pPr>
            <a:r>
              <a:rPr lang="pt-BR" sz="2004" spc="-65" dirty="0">
                <a:latin typeface="Arial" panose="020B0604020202020204" pitchFamily="34" charset="0"/>
                <a:cs typeface="Arial" panose="020B0604020202020204" pitchFamily="34" charset="0"/>
              </a:rPr>
              <a:t>Violação da autonomia dos entes para organizar seus RPPS e, assim, do pacto federativo.</a:t>
            </a:r>
          </a:p>
          <a:p>
            <a:pPr marL="343552" indent="-343552" algn="just">
              <a:buFont typeface="Courier New" panose="02070309020205020404" pitchFamily="49" charset="0"/>
              <a:buChar char="o"/>
            </a:pPr>
            <a:endParaRPr lang="pt-BR" sz="2004" spc="-65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70254" algn="just"/>
            <a:endParaRPr lang="pt-BR" sz="2204" spc="-65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41718" indent="-571465" algn="just">
              <a:buFont typeface="Wingdings" panose="05000000000000000000" pitchFamily="2" charset="2"/>
              <a:buChar char="ü"/>
            </a:pPr>
            <a:endParaRPr lang="pt-BR" sz="2204" b="1" spc="-65" dirty="0">
              <a:latin typeface="+mj-lt"/>
              <a:cs typeface="Arial" panose="020B0604020202020204" pitchFamily="34" charset="0"/>
            </a:endParaRPr>
          </a:p>
          <a:p>
            <a:pPr marL="841718" indent="-571465" algn="just">
              <a:buFont typeface="Wingdings" panose="05000000000000000000" pitchFamily="2" charset="2"/>
              <a:buChar char="ü"/>
            </a:pPr>
            <a:endParaRPr lang="pt-BR" sz="2204" b="1" spc="-65" dirty="0">
              <a:latin typeface="+mj-lt"/>
              <a:cs typeface="Arial" panose="020B0604020202020204" pitchFamily="34" charset="0"/>
            </a:endParaRPr>
          </a:p>
          <a:p>
            <a:pPr marL="270254" algn="ctr"/>
            <a:endParaRPr lang="pt-BR" sz="2000" b="1" spc="-65" dirty="0">
              <a:latin typeface="+mj-lt"/>
              <a:cs typeface="Arial"/>
            </a:endParaRPr>
          </a:p>
          <a:p>
            <a:pPr marL="270254" algn="ctr"/>
            <a:endParaRPr lang="pt-BR" sz="2000" b="1" spc="-65" dirty="0">
              <a:latin typeface="+mj-lt"/>
              <a:cs typeface="Arial"/>
            </a:endParaRPr>
          </a:p>
          <a:p>
            <a:pPr marL="270254" algn="ctr"/>
            <a:endParaRPr lang="pt-BR" sz="2000" spc="-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188773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circle/>
      </p:transition>
    </mc:Choice>
    <mc:Fallback xmlns="">
      <p:transition spd="med">
        <p:circle/>
      </p:transition>
    </mc:Fallback>
  </mc:AlternateContent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8429D49-F226-6048-4062-ECD70D40F2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CustomShape 1">
            <a:extLst>
              <a:ext uri="{FF2B5EF4-FFF2-40B4-BE49-F238E27FC236}">
                <a16:creationId xmlns:a16="http://schemas.microsoft.com/office/drawing/2014/main" id="{E52EA32F-BEBF-EB7D-A567-1E10F3850C89}"/>
              </a:ext>
            </a:extLst>
          </p:cNvPr>
          <p:cNvSpPr/>
          <p:nvPr/>
        </p:nvSpPr>
        <p:spPr>
          <a:xfrm>
            <a:off x="839416" y="21464"/>
            <a:ext cx="10729191" cy="714483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67496" tIns="33748" rIns="67496" bIns="33748">
            <a:spAutoFit/>
          </a:bodyPr>
          <a:lstStyle/>
          <a:p>
            <a:pPr algn="ctr"/>
            <a:endParaRPr lang="pt-BR" sz="2405" b="1" spc="-65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pt-BR" sz="2405" b="1" spc="-65" dirty="0">
                <a:latin typeface="Arial" panose="020B0604020202020204" pitchFamily="34" charset="0"/>
                <a:cs typeface="Arial" panose="020B0604020202020204" pitchFamily="34" charset="0"/>
              </a:rPr>
              <a:t>Consequências da Judicialização do CRP</a:t>
            </a:r>
          </a:p>
          <a:p>
            <a:pPr marL="343552" indent="-343552" algn="just">
              <a:buFont typeface="Wingdings" panose="05000000000000000000" pitchFamily="2" charset="2"/>
              <a:buChar char="§"/>
            </a:pPr>
            <a:endParaRPr lang="pt-BR" sz="2004" b="1" spc="-65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3552" indent="-343552" algn="just">
              <a:buFont typeface="Wingdings" panose="05000000000000000000" pitchFamily="2" charset="2"/>
              <a:buChar char="v"/>
            </a:pPr>
            <a:r>
              <a:rPr lang="pt-BR" sz="2304" b="1" spc="-65" dirty="0">
                <a:latin typeface="Arial" panose="020B0604020202020204" pitchFamily="34" charset="0"/>
                <a:cs typeface="Arial" panose="020B0604020202020204" pitchFamily="34" charset="0"/>
              </a:rPr>
              <a:t>Ente posterga o saneamento das irregularidades, deixando essa obrigação para os próximos gestores</a:t>
            </a:r>
            <a:r>
              <a:rPr lang="pt-BR" sz="2304" spc="-6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endParaRPr lang="pt-BR" sz="2304" spc="-65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41718" indent="-571465" algn="just">
              <a:buFont typeface="Wingdings" panose="05000000000000000000" pitchFamily="2" charset="2"/>
              <a:buChar char="ü"/>
            </a:pPr>
            <a:r>
              <a:rPr lang="pt-BR" sz="2204" spc="-6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Deixa de sofrer as sanções do art. 7º da Lei nº 9.717/1998.</a:t>
            </a:r>
          </a:p>
          <a:p>
            <a:pPr marL="841718" indent="-571465" algn="just">
              <a:buFont typeface="Wingdings" panose="05000000000000000000" pitchFamily="2" charset="2"/>
              <a:buChar char="ü"/>
            </a:pPr>
            <a:r>
              <a:rPr lang="pt-BR" sz="2204" spc="-6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 ente cria um clima de normalidade, apesar dos problemas.</a:t>
            </a:r>
          </a:p>
          <a:p>
            <a:pPr marL="841718" indent="-571465" algn="just">
              <a:buFont typeface="Wingdings" panose="05000000000000000000" pitchFamily="2" charset="2"/>
              <a:buChar char="ü"/>
            </a:pPr>
            <a:r>
              <a:rPr lang="pt-BR" sz="2204" spc="-6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Natural desmotivação dos dirigentes do RPPS, que, quase sempre, não tem o apoio no ente para resolver as pendências.</a:t>
            </a:r>
          </a:p>
          <a:p>
            <a:pPr marL="841718" indent="-571465" algn="just">
              <a:buFont typeface="Wingdings" panose="05000000000000000000" pitchFamily="2" charset="2"/>
              <a:buChar char="ü"/>
            </a:pPr>
            <a:endParaRPr lang="pt-BR" sz="2204" b="1" spc="-65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41718" indent="-571465" algn="just">
              <a:buFont typeface="Wingdings" panose="05000000000000000000" pitchFamily="2" charset="2"/>
              <a:buChar char="v"/>
            </a:pPr>
            <a:r>
              <a:rPr lang="pt-BR" sz="2300" b="1" spc="-65" dirty="0">
                <a:latin typeface="Arial" panose="020B0604020202020204" pitchFamily="34" charset="0"/>
                <a:cs typeface="Arial" panose="020B0604020202020204" pitchFamily="34" charset="0"/>
              </a:rPr>
              <a:t>Consequências imediatas:</a:t>
            </a:r>
          </a:p>
          <a:p>
            <a:pPr marL="613805" indent="-343552" algn="just">
              <a:buFont typeface="Wingdings" panose="05000000000000000000" pitchFamily="2" charset="2"/>
              <a:buChar char="ü"/>
            </a:pPr>
            <a:r>
              <a:rPr lang="pt-BR" sz="2104" spc="-6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Descumprimento imediato dos critérios “repasse” e “equilíbrio financeiro e atuarial”.</a:t>
            </a:r>
          </a:p>
          <a:p>
            <a:pPr marL="613805" indent="-343552" algn="just">
              <a:buFont typeface="Wingdings" panose="05000000000000000000" pitchFamily="2" charset="2"/>
              <a:buChar char="ü"/>
            </a:pPr>
            <a:r>
              <a:rPr lang="pt-BR" sz="2104" spc="-6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Crescentes déficits atuariais, colocando em risco a sustentabilidade.</a:t>
            </a:r>
          </a:p>
          <a:p>
            <a:pPr marL="613805" indent="-343552" algn="just">
              <a:buFont typeface="Wingdings" panose="05000000000000000000" pitchFamily="2" charset="2"/>
              <a:buChar char="ü"/>
            </a:pPr>
            <a:r>
              <a:rPr lang="pt-BR" sz="2104" spc="-6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Cerca de 62% dos RPPS com CRP judicial tem classificação “D” no ISP.</a:t>
            </a:r>
          </a:p>
          <a:p>
            <a:pPr marL="613805" indent="-343552" algn="just">
              <a:buFont typeface="Wingdings" panose="05000000000000000000" pitchFamily="2" charset="2"/>
              <a:buChar char="ü"/>
            </a:pPr>
            <a:r>
              <a:rPr lang="pt-BR" sz="2104" spc="-6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Fragiliza a profissionalização da gestão, a governança (conselhos) e a transparência (diversas irregularidades).</a:t>
            </a:r>
          </a:p>
          <a:p>
            <a:pPr marL="613805" indent="-343552" algn="just">
              <a:buFont typeface="Wingdings" panose="05000000000000000000" pitchFamily="2" charset="2"/>
              <a:buChar char="ü"/>
            </a:pPr>
            <a:r>
              <a:rPr lang="pt-BR" sz="2104" spc="-6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Gera exemplo nocivo para os gestores de outros RPPS de localidades próximas.</a:t>
            </a:r>
          </a:p>
          <a:p>
            <a:pPr marL="270254" algn="ctr"/>
            <a:endParaRPr lang="pt-BR" sz="2104" b="1" spc="-65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Arial"/>
            </a:endParaRPr>
          </a:p>
          <a:p>
            <a:pPr marL="270254" algn="ctr"/>
            <a:endParaRPr lang="pt-BR" sz="2104" b="1" spc="-65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Arial"/>
            </a:endParaRPr>
          </a:p>
          <a:p>
            <a:pPr marL="270254" algn="ctr"/>
            <a:endParaRPr lang="pt-BR" sz="2000" spc="-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981926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circle/>
      </p:transition>
    </mc:Choice>
    <mc:Fallback xmlns="">
      <p:transition spd="med">
        <p:circle/>
      </p:transition>
    </mc:Fallback>
  </mc:AlternateContent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3CA0298-C008-6BE5-34CB-908106649C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CustomShape 1">
            <a:extLst>
              <a:ext uri="{FF2B5EF4-FFF2-40B4-BE49-F238E27FC236}">
                <a16:creationId xmlns:a16="http://schemas.microsoft.com/office/drawing/2014/main" id="{C1051240-0FA6-A832-7A32-C1589FF45F29}"/>
              </a:ext>
            </a:extLst>
          </p:cNvPr>
          <p:cNvSpPr/>
          <p:nvPr/>
        </p:nvSpPr>
        <p:spPr>
          <a:xfrm>
            <a:off x="623392" y="-82703"/>
            <a:ext cx="10657184" cy="863973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67496" tIns="33748" rIns="67496" bIns="33748">
            <a:spAutoFit/>
          </a:bodyPr>
          <a:lstStyle/>
          <a:p>
            <a:pPr algn="ctr"/>
            <a:endParaRPr lang="pt-BR" sz="2405" b="1" spc="-65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pt-BR" sz="2405" b="1" spc="-65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pt-BR" sz="2405" b="1" spc="-65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pt-BR" sz="2405" b="1" spc="-65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pt-BR" sz="2800" b="1" spc="-65" dirty="0">
                <a:latin typeface="Arial" panose="020B0604020202020204" pitchFamily="34" charset="0"/>
                <a:cs typeface="Arial" panose="020B0604020202020204" pitchFamily="34" charset="0"/>
              </a:rPr>
              <a:t>Judicialização do CRP</a:t>
            </a:r>
          </a:p>
          <a:p>
            <a:pPr algn="ctr"/>
            <a:endParaRPr lang="pt-BR" sz="2405" b="1" spc="-65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3552" indent="-343552" algn="just">
              <a:buFont typeface="Wingdings" panose="05000000000000000000" pitchFamily="2" charset="2"/>
              <a:buChar char="§"/>
            </a:pPr>
            <a:endParaRPr lang="pt-BR" sz="2405" b="1" spc="-65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3552" indent="-343552" algn="just">
              <a:buFont typeface="Wingdings" panose="05000000000000000000" pitchFamily="2" charset="2"/>
              <a:buChar char="§"/>
            </a:pPr>
            <a:r>
              <a:rPr lang="pt-BR" sz="2405" b="1" spc="-65" dirty="0">
                <a:latin typeface="Arial" panose="020B0604020202020204" pitchFamily="34" charset="0"/>
                <a:cs typeface="Arial" panose="020B0604020202020204" pitchFamily="34" charset="0"/>
              </a:rPr>
              <a:t>Difusa Jurisprudência do STF:</a:t>
            </a:r>
          </a:p>
          <a:p>
            <a:pPr marL="343552" indent="-343552" algn="just">
              <a:buFont typeface="Courier New" panose="02070309020205020404" pitchFamily="49" charset="0"/>
              <a:buChar char="o"/>
            </a:pPr>
            <a:endParaRPr lang="pt-BR" sz="2004" spc="-65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3552" indent="-343552" algn="just">
              <a:buFont typeface="Courier New" panose="02070309020205020404" pitchFamily="49" charset="0"/>
              <a:buChar char="o"/>
            </a:pPr>
            <a:r>
              <a:rPr lang="pt-BR" sz="2405" b="1" spc="-65" dirty="0">
                <a:latin typeface="Arial" panose="020B0604020202020204" pitchFamily="34" charset="0"/>
                <a:cs typeface="Arial" panose="020B0604020202020204" pitchFamily="34" charset="0"/>
              </a:rPr>
              <a:t>Inconstitucionalidade:</a:t>
            </a:r>
            <a:r>
              <a:rPr lang="pt-BR" sz="2004" spc="-6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343552" indent="-343552" algn="just">
              <a:buFont typeface="Wingdings" panose="05000000000000000000" pitchFamily="2" charset="2"/>
              <a:buChar char="ü"/>
            </a:pPr>
            <a:r>
              <a:rPr lang="pt-BR" sz="2204" spc="-6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ACO 830 PR</a:t>
            </a:r>
            <a:r>
              <a:rPr lang="pt-BR" sz="2204" spc="-65" dirty="0">
                <a:latin typeface="Arial" panose="020B0604020202020204" pitchFamily="34" charset="0"/>
                <a:cs typeface="Arial" panose="020B0604020202020204" pitchFamily="34" charset="0"/>
              </a:rPr>
              <a:t>, ACO 3.201 (Marco Aurélio); RE 936.936 (Gilmar Mendes); RE 886.594, ACO 3.350 (Luís Roberto Barroso); RE 898.967, ACO 3.388 (Dias Toffoli), ACO 3.396 (Alexandre de Moraes), ACO 3.004 (Ricardo Lewandowski).</a:t>
            </a:r>
          </a:p>
          <a:p>
            <a:pPr marL="343552" indent="-343552" algn="just">
              <a:buFont typeface="Courier New" panose="02070309020205020404" pitchFamily="49" charset="0"/>
              <a:buChar char="o"/>
            </a:pPr>
            <a:endParaRPr lang="pt-BR" sz="2004" spc="-65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3552" indent="-343552" algn="just">
              <a:buFont typeface="Courier New" panose="02070309020205020404" pitchFamily="49" charset="0"/>
              <a:buChar char="o"/>
            </a:pPr>
            <a:endParaRPr lang="pt-BR" sz="2004" b="1" spc="-65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3552" indent="-343552" algn="just">
              <a:buFont typeface="Courier New" panose="02070309020205020404" pitchFamily="49" charset="0"/>
              <a:buChar char="o"/>
            </a:pPr>
            <a:r>
              <a:rPr lang="pt-BR" sz="2405" b="1" spc="-65" dirty="0">
                <a:latin typeface="Arial" panose="020B0604020202020204" pitchFamily="34" charset="0"/>
                <a:cs typeface="Arial" panose="020B0604020202020204" pitchFamily="34" charset="0"/>
              </a:rPr>
              <a:t>Constitucionalidade:</a:t>
            </a:r>
            <a:endParaRPr lang="pt-BR" sz="2004" spc="-65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3552" indent="-343552" algn="just">
              <a:buFont typeface="Wingdings" panose="05000000000000000000" pitchFamily="2" charset="2"/>
              <a:buChar char="ü"/>
            </a:pPr>
            <a:r>
              <a:rPr lang="pt-BR" sz="2204" spc="-65" dirty="0">
                <a:latin typeface="Arial" panose="020B0604020202020204" pitchFamily="34" charset="0"/>
                <a:cs typeface="Arial" panose="020B0604020202020204" pitchFamily="34" charset="0"/>
              </a:rPr>
              <a:t>RE 771.994 (</a:t>
            </a:r>
            <a:r>
              <a:rPr lang="pt-BR" sz="2204" spc="-65" dirty="0" err="1">
                <a:latin typeface="Arial" panose="020B0604020202020204" pitchFamily="34" charset="0"/>
                <a:cs typeface="Arial" panose="020B0604020202020204" pitchFamily="34" charset="0"/>
              </a:rPr>
              <a:t>Cármen</a:t>
            </a:r>
            <a:r>
              <a:rPr lang="pt-BR" sz="2204" spc="-65" dirty="0">
                <a:latin typeface="Arial" panose="020B0604020202020204" pitchFamily="34" charset="0"/>
                <a:cs typeface="Arial" panose="020B0604020202020204" pitchFamily="34" charset="0"/>
              </a:rPr>
              <a:t> Lúcia); ACO 2.268 (Luís Roberto Barroso); RE 395.666 (Eros Grau); RE 495.684 (Ellen Gracie).</a:t>
            </a:r>
          </a:p>
          <a:p>
            <a:pPr marL="270254" algn="just"/>
            <a:endParaRPr lang="pt-BR" sz="2204" spc="-65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3552" indent="-343552" algn="just">
              <a:buFont typeface="Courier New" panose="02070309020205020404" pitchFamily="49" charset="0"/>
              <a:buChar char="o"/>
            </a:pPr>
            <a:endParaRPr lang="pt-BR" sz="2004" spc="-65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41718" indent="-571465" algn="just">
              <a:buFont typeface="Wingdings" panose="05000000000000000000" pitchFamily="2" charset="2"/>
              <a:buChar char="ü"/>
            </a:pPr>
            <a:endParaRPr lang="pt-BR" sz="2204" b="1" spc="-65" dirty="0">
              <a:latin typeface="+mj-lt"/>
              <a:cs typeface="Arial" panose="020B0604020202020204" pitchFamily="34" charset="0"/>
            </a:endParaRPr>
          </a:p>
          <a:p>
            <a:pPr marL="841718" indent="-571465" algn="just">
              <a:buFont typeface="Wingdings" panose="05000000000000000000" pitchFamily="2" charset="2"/>
              <a:buChar char="ü"/>
            </a:pPr>
            <a:endParaRPr lang="pt-BR" sz="2204" b="1" spc="-65" dirty="0">
              <a:latin typeface="+mj-lt"/>
              <a:cs typeface="Arial" panose="020B0604020202020204" pitchFamily="34" charset="0"/>
            </a:endParaRPr>
          </a:p>
          <a:p>
            <a:pPr marL="270254" algn="ctr"/>
            <a:endParaRPr lang="pt-BR" sz="2000" b="1" spc="-65" dirty="0">
              <a:latin typeface="+mj-lt"/>
              <a:cs typeface="Arial"/>
            </a:endParaRPr>
          </a:p>
          <a:p>
            <a:pPr marL="270254" algn="ctr"/>
            <a:endParaRPr lang="pt-BR" sz="2000" b="1" spc="-65" dirty="0">
              <a:latin typeface="+mj-lt"/>
              <a:cs typeface="Arial"/>
            </a:endParaRPr>
          </a:p>
          <a:p>
            <a:pPr marL="270254" algn="ctr"/>
            <a:endParaRPr lang="pt-BR" sz="2000" spc="-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217808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circle/>
      </p:transition>
    </mc:Choice>
    <mc:Fallback xmlns="">
      <p:transition spd="med">
        <p:circle/>
      </p:transition>
    </mc:Fallback>
  </mc:AlternateContent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4B8ABA8-38F4-DD9C-7C13-D1EC2BF723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CustomShape 1">
            <a:extLst>
              <a:ext uri="{FF2B5EF4-FFF2-40B4-BE49-F238E27FC236}">
                <a16:creationId xmlns:a16="http://schemas.microsoft.com/office/drawing/2014/main" id="{9AADCA5B-2CAE-CB05-A76C-EE07A4F992A1}"/>
              </a:ext>
            </a:extLst>
          </p:cNvPr>
          <p:cNvSpPr/>
          <p:nvPr/>
        </p:nvSpPr>
        <p:spPr>
          <a:xfrm>
            <a:off x="839416" y="-82703"/>
            <a:ext cx="10585176" cy="870115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67496" tIns="33748" rIns="67496" bIns="33748">
            <a:spAutoFit/>
          </a:bodyPr>
          <a:lstStyle/>
          <a:p>
            <a:pPr algn="ctr"/>
            <a:endParaRPr lang="pt-BR" sz="2405" b="1" spc="-65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pt-BR" sz="2800" b="1" spc="-65" dirty="0">
                <a:latin typeface="Arial" panose="020B0604020202020204" pitchFamily="34" charset="0"/>
                <a:cs typeface="Arial" panose="020B0604020202020204" pitchFamily="34" charset="0"/>
              </a:rPr>
              <a:t>Judicialização do CRP</a:t>
            </a:r>
          </a:p>
          <a:p>
            <a:pPr algn="ctr"/>
            <a:endParaRPr lang="pt-BR" sz="2405" b="1" spc="-65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3552" indent="-343552" algn="just">
              <a:buFont typeface="Wingdings" panose="05000000000000000000" pitchFamily="2" charset="2"/>
              <a:buChar char="§"/>
            </a:pPr>
            <a:endParaRPr lang="pt-BR" sz="2405" b="1" spc="-65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3552" indent="-343552" algn="just">
              <a:buFont typeface="Wingdings" panose="05000000000000000000" pitchFamily="2" charset="2"/>
              <a:buChar char="§"/>
            </a:pPr>
            <a:r>
              <a:rPr lang="pt-BR" sz="2405" b="1" spc="-65" dirty="0">
                <a:latin typeface="Arial" panose="020B0604020202020204" pitchFamily="34" charset="0"/>
                <a:cs typeface="Arial" panose="020B0604020202020204" pitchFamily="34" charset="0"/>
              </a:rPr>
              <a:t>RE 1.007.271 PERNAMBUCO</a:t>
            </a:r>
          </a:p>
          <a:p>
            <a:pPr marL="343552" indent="-343552" algn="just">
              <a:buFont typeface="Courier New" panose="02070309020205020404" pitchFamily="49" charset="0"/>
              <a:buChar char="o"/>
            </a:pPr>
            <a:endParaRPr lang="pt-BR" sz="2405" spc="-65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3552" indent="-343552" algn="just">
              <a:buFont typeface="Courier New" panose="02070309020205020404" pitchFamily="49" charset="0"/>
              <a:buChar char="o"/>
            </a:pPr>
            <a:r>
              <a:rPr lang="pt-BR" sz="2405" spc="-6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Município de Passira/PE:</a:t>
            </a:r>
            <a:r>
              <a:rPr lang="pt-BR" sz="2405" spc="-65" dirty="0">
                <a:latin typeface="Arial" panose="020B0604020202020204" pitchFamily="34" charset="0"/>
                <a:cs typeface="Arial" panose="020B0604020202020204" pitchFamily="34" charset="0"/>
              </a:rPr>
              <a:t> ação judicial para afastar a exigência do CRP.</a:t>
            </a:r>
          </a:p>
          <a:p>
            <a:pPr marL="343552" indent="-343552" algn="just">
              <a:buFont typeface="Courier New" panose="02070309020205020404" pitchFamily="49" charset="0"/>
              <a:buChar char="o"/>
            </a:pPr>
            <a:endParaRPr lang="pt-BR" sz="2405" spc="-65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3552" indent="-343552" algn="just">
              <a:buFont typeface="Courier New" panose="02070309020205020404" pitchFamily="49" charset="0"/>
              <a:buChar char="o"/>
            </a:pPr>
            <a:r>
              <a:rPr lang="pt-BR" sz="2405" spc="-65" dirty="0">
                <a:latin typeface="Arial" panose="020B0604020202020204" pitchFamily="34" charset="0"/>
                <a:cs typeface="Arial" panose="020B0604020202020204" pitchFamily="34" charset="0"/>
              </a:rPr>
              <a:t>Antecipação de tutela concedida pela 1ª Instância.</a:t>
            </a:r>
          </a:p>
          <a:p>
            <a:pPr marL="343552" indent="-343552" algn="just">
              <a:buFont typeface="Courier New" panose="02070309020205020404" pitchFamily="49" charset="0"/>
              <a:buChar char="o"/>
            </a:pPr>
            <a:endParaRPr lang="pt-BR" sz="2204" spc="-65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3552" indent="-343552" algn="just">
              <a:buFont typeface="Courier New" panose="02070309020205020404" pitchFamily="49" charset="0"/>
              <a:buChar char="o"/>
            </a:pPr>
            <a:r>
              <a:rPr lang="pt-BR" sz="2204" spc="-6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Sentença da 1ª instância</a:t>
            </a:r>
            <a:r>
              <a:rPr lang="pt-BR" sz="2204" spc="-65" dirty="0">
                <a:latin typeface="Arial" panose="020B0604020202020204" pitchFamily="34" charset="0"/>
                <a:cs typeface="Arial" panose="020B0604020202020204" pitchFamily="34" charset="0"/>
              </a:rPr>
              <a:t>: confirmou antecipação de tutela.</a:t>
            </a:r>
          </a:p>
          <a:p>
            <a:pPr marL="343552" indent="-343552" algn="just">
              <a:buFont typeface="Courier New" panose="02070309020205020404" pitchFamily="49" charset="0"/>
              <a:buChar char="o"/>
            </a:pPr>
            <a:endParaRPr lang="pt-BR" sz="2204" spc="-65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3552" indent="-343552" algn="just">
              <a:buFont typeface="Courier New" panose="02070309020205020404" pitchFamily="49" charset="0"/>
              <a:buChar char="o"/>
            </a:pPr>
            <a:r>
              <a:rPr lang="pt-BR" sz="2204" spc="-6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TRF da 5ª Região</a:t>
            </a:r>
            <a:r>
              <a:rPr lang="pt-BR" sz="2204" spc="-65" dirty="0">
                <a:latin typeface="Arial" panose="020B0604020202020204" pitchFamily="34" charset="0"/>
                <a:cs typeface="Arial" panose="020B0604020202020204" pitchFamily="34" charset="0"/>
              </a:rPr>
              <a:t>: Acórdão negou a apelação da União.</a:t>
            </a:r>
          </a:p>
          <a:p>
            <a:pPr marL="343552" indent="-343552" algn="just">
              <a:buFont typeface="Courier New" panose="02070309020205020404" pitchFamily="49" charset="0"/>
              <a:buChar char="o"/>
            </a:pPr>
            <a:endParaRPr lang="pt-BR" sz="2204" spc="-65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3552" indent="-343552" algn="just">
              <a:buFont typeface="Courier New" panose="02070309020205020404" pitchFamily="49" charset="0"/>
              <a:buChar char="o"/>
            </a:pPr>
            <a:r>
              <a:rPr lang="pt-BR" sz="2204" spc="-6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União: Recurso Extraordinário – RE</a:t>
            </a:r>
            <a:r>
              <a:rPr lang="pt-BR" sz="2204" spc="-65" dirty="0">
                <a:latin typeface="Arial" panose="020B0604020202020204" pitchFamily="34" charset="0"/>
                <a:cs typeface="Arial" panose="020B0604020202020204" pitchFamily="34" charset="0"/>
              </a:rPr>
              <a:t> contra acórdão do TRF 5ª Região.</a:t>
            </a:r>
          </a:p>
          <a:p>
            <a:pPr marL="343552" indent="-343552" algn="just">
              <a:buFont typeface="Courier New" panose="02070309020205020404" pitchFamily="49" charset="0"/>
              <a:buChar char="o"/>
            </a:pPr>
            <a:endParaRPr lang="pt-BR" sz="2204" spc="-65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3552" indent="-343552" algn="just">
              <a:buFont typeface="Courier New" panose="02070309020205020404" pitchFamily="49" charset="0"/>
              <a:buChar char="o"/>
            </a:pPr>
            <a:r>
              <a:rPr lang="pt-BR" sz="2204" spc="-65" dirty="0">
                <a:latin typeface="Arial" panose="020B0604020202020204" pitchFamily="34" charset="0"/>
                <a:cs typeface="Arial" panose="020B0604020202020204" pitchFamily="34" charset="0"/>
              </a:rPr>
              <a:t>O Plenário virtual do</a:t>
            </a:r>
            <a:r>
              <a:rPr lang="pt-BR" sz="2204" spc="-6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STF, por unanimidade, reconheceu a </a:t>
            </a:r>
            <a:r>
              <a:rPr lang="pt-BR" sz="2204" u="sng" spc="-6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existência de repercussão geral – Tema 968.</a:t>
            </a:r>
            <a:endParaRPr lang="pt-BR" sz="2204" spc="-65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3552" indent="-343552" algn="just">
              <a:buFont typeface="Courier New" panose="02070309020205020404" pitchFamily="49" charset="0"/>
              <a:buChar char="o"/>
            </a:pPr>
            <a:endParaRPr lang="pt-BR" sz="2204" spc="-65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70253" algn="just"/>
            <a:endParaRPr lang="pt-BR" sz="2204" b="1" spc="-65" dirty="0">
              <a:latin typeface="+mj-lt"/>
              <a:cs typeface="Arial" panose="020B0604020202020204" pitchFamily="34" charset="0"/>
            </a:endParaRPr>
          </a:p>
          <a:p>
            <a:pPr marL="841718" indent="-571465" algn="just">
              <a:buFont typeface="Wingdings" panose="05000000000000000000" pitchFamily="2" charset="2"/>
              <a:buChar char="ü"/>
            </a:pPr>
            <a:endParaRPr lang="pt-BR" sz="2204" b="1" spc="-65" dirty="0">
              <a:latin typeface="+mj-lt"/>
              <a:cs typeface="Arial" panose="020B0604020202020204" pitchFamily="34" charset="0"/>
            </a:endParaRPr>
          </a:p>
          <a:p>
            <a:pPr marL="270254" algn="ctr"/>
            <a:endParaRPr lang="pt-BR" sz="2000" b="1" spc="-65" dirty="0">
              <a:latin typeface="+mj-lt"/>
              <a:cs typeface="Arial"/>
            </a:endParaRPr>
          </a:p>
          <a:p>
            <a:pPr marL="270254" algn="ctr"/>
            <a:endParaRPr lang="pt-BR" sz="2000" b="1" spc="-65" dirty="0">
              <a:latin typeface="+mj-lt"/>
              <a:cs typeface="Arial"/>
            </a:endParaRPr>
          </a:p>
          <a:p>
            <a:pPr marL="270254" algn="ctr"/>
            <a:endParaRPr lang="pt-BR" sz="2000" spc="-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026654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circle/>
      </p:transition>
    </mc:Choice>
    <mc:Fallback xmlns="">
      <p:transition spd="med">
        <p:circle/>
      </p:transition>
    </mc:Fallback>
  </mc:AlternateContent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F606248-C712-E88F-2918-3E0C99A65A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CustomShape 1">
            <a:extLst>
              <a:ext uri="{FF2B5EF4-FFF2-40B4-BE49-F238E27FC236}">
                <a16:creationId xmlns:a16="http://schemas.microsoft.com/office/drawing/2014/main" id="{8CE41E9E-4741-4533-3747-76ADCBD53D06}"/>
              </a:ext>
            </a:extLst>
          </p:cNvPr>
          <p:cNvSpPr/>
          <p:nvPr/>
        </p:nvSpPr>
        <p:spPr>
          <a:xfrm>
            <a:off x="551384" y="21464"/>
            <a:ext cx="11089231" cy="786862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67496" tIns="33748" rIns="67496" bIns="33748">
            <a:spAutoFit/>
          </a:bodyPr>
          <a:lstStyle/>
          <a:p>
            <a:pPr algn="ctr"/>
            <a:endParaRPr lang="pt-BR" sz="2405" b="1" spc="-65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3552" indent="-343552" algn="just">
              <a:buFont typeface="Wingdings" panose="05000000000000000000" pitchFamily="2" charset="2"/>
              <a:buChar char="§"/>
            </a:pPr>
            <a:r>
              <a:rPr lang="pt-BR" sz="2405" b="1" spc="-65" dirty="0">
                <a:latin typeface="Arial" panose="020B0604020202020204" pitchFamily="34" charset="0"/>
                <a:cs typeface="Arial" panose="020B0604020202020204" pitchFamily="34" charset="0"/>
              </a:rPr>
              <a:t>RE 1.007.271 PERNAMBUCO – Tema 968</a:t>
            </a:r>
          </a:p>
          <a:p>
            <a:pPr marL="343552" indent="-343552" algn="just">
              <a:buFont typeface="Wingdings" panose="05000000000000000000" pitchFamily="2" charset="2"/>
              <a:buChar char="§"/>
            </a:pPr>
            <a:endParaRPr lang="pt-BR" sz="2004" spc="-65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2204" spc="-65" dirty="0">
                <a:latin typeface="Arial" panose="020B0604020202020204" pitchFamily="34" charset="0"/>
                <a:cs typeface="Arial" panose="020B0604020202020204" pitchFamily="34" charset="0"/>
              </a:rPr>
              <a:t>O STF, por maioria (7x4), em </a:t>
            </a:r>
            <a:r>
              <a:rPr lang="pt-BR" sz="2204" b="1" spc="-65" dirty="0">
                <a:latin typeface="Arial" panose="020B0604020202020204" pitchFamily="34" charset="0"/>
                <a:cs typeface="Arial" panose="020B0604020202020204" pitchFamily="34" charset="0"/>
              </a:rPr>
              <a:t>13/12/2024</a:t>
            </a:r>
            <a:r>
              <a:rPr lang="pt-BR" sz="2204" spc="-65" dirty="0">
                <a:latin typeface="Arial" panose="020B0604020202020204" pitchFamily="34" charset="0"/>
                <a:cs typeface="Arial" panose="020B0604020202020204" pitchFamily="34" charset="0"/>
              </a:rPr>
              <a:t>, deu provimento ao recurso extraordinário da União e fixou as seguintes teses:</a:t>
            </a:r>
          </a:p>
          <a:p>
            <a:pPr algn="just"/>
            <a:endParaRPr lang="pt-BR" sz="2004" spc="-65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2204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1. É constitucional a previsão, em lei federal, de medidas sancionatórias ao ente federativo que descumprir os critérios e exigências aplicáveis aos regimes próprios de previdência social.</a:t>
            </a:r>
            <a:endParaRPr lang="pt-BR" sz="2204" i="1" spc="-65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3552" indent="-343552" algn="just">
              <a:buFont typeface="Courier New" panose="02070309020205020404" pitchFamily="49" charset="0"/>
              <a:buChar char="o"/>
            </a:pPr>
            <a:endParaRPr lang="pt-BR" sz="2204" i="1" spc="-65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2204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2. Admite-se o controle judicial das exigências feitas pela União no exercício da fiscalização desses regimes.</a:t>
            </a:r>
            <a:endParaRPr lang="pt-BR" sz="2204" i="1" spc="-65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pt-BR" sz="2204" i="1" spc="-65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2004" dirty="0">
                <a:latin typeface="Arial" panose="020B0604020202020204" pitchFamily="34" charset="0"/>
                <a:cs typeface="Arial" panose="020B0604020202020204" pitchFamily="34" charset="0"/>
              </a:rPr>
              <a:t>Nesse caso, o ente fiscalizado deverá </a:t>
            </a:r>
            <a:r>
              <a:rPr lang="pt-BR" sz="2004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demonstrar, de forma técnica</a:t>
            </a:r>
            <a:r>
              <a:rPr lang="pt-BR" sz="2004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515327" indent="-515327" algn="just">
              <a:buAutoNum type="romanLcParenBoth"/>
            </a:pPr>
            <a:r>
              <a:rPr lang="pt-BR" sz="2004" dirty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pt-BR" sz="2004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inexistência do déficit atuarial</a:t>
            </a:r>
            <a:r>
              <a:rPr lang="pt-BR" sz="2004" dirty="0">
                <a:latin typeface="Arial" panose="020B0604020202020204" pitchFamily="34" charset="0"/>
                <a:cs typeface="Arial" panose="020B0604020202020204" pitchFamily="34" charset="0"/>
              </a:rPr>
              <a:t> apontado; ou, </a:t>
            </a:r>
          </a:p>
          <a:p>
            <a:pPr marL="515327" indent="-515327" algn="just">
              <a:buAutoNum type="romanLcParenBoth"/>
            </a:pPr>
            <a:r>
              <a:rPr lang="pt-BR" sz="2004" dirty="0">
                <a:latin typeface="Arial" panose="020B0604020202020204" pitchFamily="34" charset="0"/>
                <a:cs typeface="Arial" panose="020B0604020202020204" pitchFamily="34" charset="0"/>
              </a:rPr>
              <a:t>caso </a:t>
            </a:r>
            <a:r>
              <a:rPr lang="pt-BR" sz="2004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reconheça o desequilíbrio</a:t>
            </a:r>
            <a:r>
              <a:rPr lang="pt-BR" sz="2004" dirty="0">
                <a:latin typeface="Arial" panose="020B0604020202020204" pitchFamily="34" charset="0"/>
                <a:cs typeface="Arial" panose="020B0604020202020204" pitchFamily="34" charset="0"/>
              </a:rPr>
              <a:t>, a </a:t>
            </a:r>
            <a:r>
              <a:rPr lang="pt-BR" sz="2004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impertinência das medidas impostas pela União</a:t>
            </a:r>
            <a:r>
              <a:rPr lang="pt-BR" sz="2004" dirty="0">
                <a:latin typeface="Arial" panose="020B0604020202020204" pitchFamily="34" charset="0"/>
                <a:cs typeface="Arial" panose="020B0604020202020204" pitchFamily="34" charset="0"/>
              </a:rPr>
              <a:t> e a </a:t>
            </a:r>
            <a:r>
              <a:rPr lang="pt-BR" sz="2004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existência de plano alternativo capaz de assegurar, de maneira equivalente, a sustentabilidade do regime.</a:t>
            </a:r>
          </a:p>
          <a:p>
            <a:pPr algn="just"/>
            <a:endParaRPr lang="pt-BR" sz="2004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2004" spc="-6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Vencidos: Edson Fachin, Alexandre de Moraes, </a:t>
            </a:r>
            <a:r>
              <a:rPr lang="pt-BR" sz="2004" spc="-65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Cármen</a:t>
            </a:r>
            <a:r>
              <a:rPr lang="pt-BR" sz="2004" spc="-6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Lúcia e Luiz Fux.</a:t>
            </a:r>
            <a:endParaRPr lang="pt-BR" sz="2004" spc="-65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pt-BR" sz="2004" b="1" spc="-65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70254" algn="ctr"/>
            <a:endParaRPr lang="pt-BR" sz="2000" b="1" spc="-65" dirty="0">
              <a:latin typeface="+mj-lt"/>
              <a:cs typeface="Arial"/>
            </a:endParaRPr>
          </a:p>
          <a:p>
            <a:pPr marL="270254" algn="ctr"/>
            <a:endParaRPr lang="pt-BR" sz="2000" b="1" spc="-65" dirty="0">
              <a:latin typeface="+mj-lt"/>
              <a:cs typeface="Arial"/>
            </a:endParaRPr>
          </a:p>
          <a:p>
            <a:pPr marL="270254" algn="ctr"/>
            <a:endParaRPr lang="pt-BR" sz="2000" spc="-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506429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circle/>
      </p:transition>
    </mc:Choice>
    <mc:Fallback xmlns="">
      <p:transition spd="med">
        <p:circle/>
      </p:transition>
    </mc:Fallback>
  </mc:AlternateContent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2366B58-A090-59A4-0BDB-24622CAFB8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CustomShape 1">
            <a:extLst>
              <a:ext uri="{FF2B5EF4-FFF2-40B4-BE49-F238E27FC236}">
                <a16:creationId xmlns:a16="http://schemas.microsoft.com/office/drawing/2014/main" id="{AB56B5BC-7906-D6B2-F0F9-8FD93114FEA1}"/>
              </a:ext>
            </a:extLst>
          </p:cNvPr>
          <p:cNvSpPr/>
          <p:nvPr/>
        </p:nvSpPr>
        <p:spPr>
          <a:xfrm>
            <a:off x="479376" y="21464"/>
            <a:ext cx="11161239" cy="879259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67496" tIns="33748" rIns="67496" bIns="33748">
            <a:spAutoFit/>
          </a:bodyPr>
          <a:lstStyle/>
          <a:p>
            <a:pPr algn="ctr"/>
            <a:endParaRPr lang="pt-BR" sz="2405" b="1" spc="-65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3552" indent="-343552" algn="just">
              <a:buFont typeface="Wingdings" panose="05000000000000000000" pitchFamily="2" charset="2"/>
              <a:buChar char="§"/>
            </a:pPr>
            <a:r>
              <a:rPr lang="pt-BR" sz="2405" b="1" spc="-65" dirty="0">
                <a:latin typeface="Arial" panose="020B0604020202020204" pitchFamily="34" charset="0"/>
                <a:cs typeface="Arial" panose="020B0604020202020204" pitchFamily="34" charset="0"/>
              </a:rPr>
              <a:t>RE 1.007.271 PERNAMBUCO – Tema 968 - Conclusões</a:t>
            </a:r>
          </a:p>
          <a:p>
            <a:pPr marL="343552" indent="-343552" algn="just">
              <a:buFont typeface="Wingdings" panose="05000000000000000000" pitchFamily="2" charset="2"/>
              <a:buChar char="§"/>
            </a:pPr>
            <a:endParaRPr lang="pt-BR" sz="2004" spc="-65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13805" indent="-343552" algn="just">
              <a:buFont typeface="Wingdings" panose="05000000000000000000" pitchFamily="2" charset="2"/>
              <a:buChar char="ü"/>
            </a:pPr>
            <a:endParaRPr lang="pt-BR" sz="2204" spc="-65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13805" indent="-343552" algn="just">
              <a:buFont typeface="Wingdings" panose="05000000000000000000" pitchFamily="2" charset="2"/>
              <a:buChar char="ü"/>
            </a:pPr>
            <a:r>
              <a:rPr lang="pt-BR" sz="2204" spc="-65" dirty="0">
                <a:latin typeface="Arial" panose="020B0604020202020204" pitchFamily="34" charset="0"/>
                <a:cs typeface="Arial" panose="020B0604020202020204" pitchFamily="34" charset="0"/>
              </a:rPr>
              <a:t>Constitucionalidade dos </a:t>
            </a:r>
            <a:r>
              <a:rPr lang="pt-BR" sz="2204" spc="-65" dirty="0" err="1">
                <a:latin typeface="Arial" panose="020B0604020202020204" pitchFamily="34" charset="0"/>
                <a:cs typeface="Arial" panose="020B0604020202020204" pitchFamily="34" charset="0"/>
              </a:rPr>
              <a:t>arts</a:t>
            </a:r>
            <a:r>
              <a:rPr lang="pt-BR" sz="2204" spc="-65" dirty="0">
                <a:latin typeface="Arial" panose="020B0604020202020204" pitchFamily="34" charset="0"/>
                <a:cs typeface="Arial" panose="020B0604020202020204" pitchFamily="34" charset="0"/>
              </a:rPr>
              <a:t>. 7º e 9º da Lei nº 9.717/1998 e do Decreto nº 3.788/2001 – CRP;</a:t>
            </a:r>
          </a:p>
          <a:p>
            <a:pPr marL="613805" indent="-343552" algn="just">
              <a:buFont typeface="Wingdings" panose="05000000000000000000" pitchFamily="2" charset="2"/>
              <a:buChar char="ü"/>
            </a:pPr>
            <a:endParaRPr lang="pt-BR" sz="2204" spc="-65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13805" indent="-343552" algn="just">
              <a:buFont typeface="Wingdings" panose="05000000000000000000" pitchFamily="2" charset="2"/>
              <a:buChar char="ü"/>
            </a:pPr>
            <a:r>
              <a:rPr lang="pt-BR" sz="2204" spc="-65" dirty="0">
                <a:latin typeface="Arial" panose="020B0604020202020204" pitchFamily="34" charset="0"/>
                <a:cs typeface="Arial" panose="020B0604020202020204" pitchFamily="34" charset="0"/>
              </a:rPr>
              <a:t>Competência da União para editar normas gerais e fiscalizar os RPPS;</a:t>
            </a:r>
          </a:p>
          <a:p>
            <a:pPr marL="613805" indent="-343552" algn="just">
              <a:buFont typeface="Wingdings" panose="05000000000000000000" pitchFamily="2" charset="2"/>
              <a:buChar char="ü"/>
            </a:pPr>
            <a:endParaRPr lang="pt-BR" sz="2204" spc="-65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13805" indent="-343552" algn="just">
              <a:buFont typeface="Wingdings" panose="05000000000000000000" pitchFamily="2" charset="2"/>
              <a:buChar char="ü"/>
            </a:pPr>
            <a:r>
              <a:rPr lang="pt-BR" sz="2204" spc="-65" dirty="0">
                <a:latin typeface="Arial" panose="020B0604020202020204" pitchFamily="34" charset="0"/>
                <a:cs typeface="Arial" panose="020B0604020202020204" pitchFamily="34" charset="0"/>
              </a:rPr>
              <a:t>Foi salientado que as exigências feitas pela União aos RPPS visa propiciar uma gestão voltada para a </a:t>
            </a:r>
            <a:r>
              <a:rPr lang="pt-BR" sz="2204" b="1" spc="-65" dirty="0">
                <a:latin typeface="Arial" panose="020B0604020202020204" pitchFamily="34" charset="0"/>
                <a:cs typeface="Arial" panose="020B0604020202020204" pitchFamily="34" charset="0"/>
              </a:rPr>
              <a:t>sustentabilidade do sistema</a:t>
            </a:r>
            <a:r>
              <a:rPr lang="pt-BR" sz="2204" spc="-65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marL="613805" indent="-343552" algn="just">
              <a:buFont typeface="Wingdings" panose="05000000000000000000" pitchFamily="2" charset="2"/>
              <a:buChar char="ü"/>
            </a:pPr>
            <a:endParaRPr lang="pt-BR" sz="2204" spc="-65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13805" indent="-343552" algn="just">
              <a:buFont typeface="Wingdings" panose="05000000000000000000" pitchFamily="2" charset="2"/>
              <a:buChar char="ü"/>
            </a:pPr>
            <a:r>
              <a:rPr lang="pt-BR" sz="2204" spc="-65" dirty="0">
                <a:latin typeface="Arial" panose="020B0604020202020204" pitchFamily="34" charset="0"/>
                <a:cs typeface="Arial" panose="020B0604020202020204" pitchFamily="34" charset="0"/>
              </a:rPr>
              <a:t>AGU atuará em cada processo para pleitear a aplicação do julgamento do STF, visando reverter a decisão judicial que determinou a expedição do CRP Judicial.</a:t>
            </a:r>
          </a:p>
          <a:p>
            <a:pPr marL="270254" algn="just"/>
            <a:endParaRPr lang="pt-BR" sz="2204" spc="-65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13154" indent="-342900" algn="just">
              <a:buFont typeface="Wingdings" panose="05000000000000000000" pitchFamily="2" charset="2"/>
              <a:buChar char="v"/>
            </a:pPr>
            <a:endParaRPr lang="pt-BR" sz="2204" b="1" spc="-65" dirty="0">
              <a:cs typeface="Arial" panose="020B0604020202020204" pitchFamily="34" charset="0"/>
            </a:endParaRPr>
          </a:p>
          <a:p>
            <a:pPr marL="613154" indent="-342900" algn="just">
              <a:buFont typeface="Wingdings" panose="05000000000000000000" pitchFamily="2" charset="2"/>
              <a:buChar char="v"/>
            </a:pPr>
            <a:r>
              <a:rPr lang="pt-BR" sz="2000" b="1" spc="-6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13/02/2025</a:t>
            </a:r>
            <a:r>
              <a:rPr lang="pt-BR" sz="2000" spc="-6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: Publicação do Acórdão no Diário da Justiça Eletrônico, com abertura de prazo para recursos - Embargos Declaratórios foram rejeitados;</a:t>
            </a:r>
          </a:p>
          <a:p>
            <a:pPr marL="613154" indent="-342900" algn="just">
              <a:buFont typeface="Wingdings" panose="05000000000000000000" pitchFamily="2" charset="2"/>
              <a:buChar char="v"/>
            </a:pPr>
            <a:r>
              <a:rPr lang="pt-BR" sz="2000" b="1" spc="-6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07/08/2025</a:t>
            </a:r>
            <a:r>
              <a:rPr lang="pt-BR" sz="2000" spc="-6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: Trânsito em julgado - efeitos definitivos e obrigatórios do Tema 968.</a:t>
            </a:r>
          </a:p>
          <a:p>
            <a:pPr marL="270254" algn="just"/>
            <a:endParaRPr lang="pt-BR" sz="2204" spc="-65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70254" algn="just"/>
            <a:endParaRPr lang="pt-BR" sz="2204" spc="-65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70254" algn="just"/>
            <a:endParaRPr lang="pt-BR" sz="2204" spc="-65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70254" algn="just"/>
            <a:endParaRPr lang="pt-BR" sz="2204" spc="-65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70254" algn="just"/>
            <a:endParaRPr lang="pt-BR" sz="2204" spc="-65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70254" algn="ctr"/>
            <a:endParaRPr lang="pt-BR" sz="2204" spc="-65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70254" algn="ctr"/>
            <a:endParaRPr lang="pt-BR" sz="2000" spc="-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769298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circle/>
      </p:transition>
    </mc:Choice>
    <mc:Fallback xmlns="">
      <p:transition spd="med">
        <p:circle/>
      </p:transition>
    </mc:Fallback>
  </mc:AlternateContent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E0A0665-2501-8C0F-A823-6FFABA6DE4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CustomShape 1">
            <a:extLst>
              <a:ext uri="{FF2B5EF4-FFF2-40B4-BE49-F238E27FC236}">
                <a16:creationId xmlns:a16="http://schemas.microsoft.com/office/drawing/2014/main" id="{A7C1F8B7-3457-E2D7-2FBB-1691BD110DF3}"/>
              </a:ext>
            </a:extLst>
          </p:cNvPr>
          <p:cNvSpPr/>
          <p:nvPr/>
        </p:nvSpPr>
        <p:spPr>
          <a:xfrm>
            <a:off x="767408" y="-82703"/>
            <a:ext cx="10873208" cy="8176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67496" tIns="33748" rIns="67496" bIns="33748">
            <a:spAutoFit/>
          </a:bodyPr>
          <a:lstStyle/>
          <a:p>
            <a:pPr algn="ctr"/>
            <a:endParaRPr lang="pt-BR" sz="2405" b="1" spc="-65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2405" b="1" spc="-65" dirty="0">
                <a:latin typeface="Arial" panose="020B0604020202020204" pitchFamily="34" charset="0"/>
                <a:cs typeface="Arial" panose="020B0604020202020204" pitchFamily="34" charset="0"/>
              </a:rPr>
              <a:t>             Efeitos da Repercussão Geral – TEMA 968</a:t>
            </a:r>
          </a:p>
          <a:p>
            <a:pPr marL="343552" indent="-343552" algn="just">
              <a:buFont typeface="Wingdings" panose="05000000000000000000" pitchFamily="2" charset="2"/>
              <a:buChar char="§"/>
            </a:pPr>
            <a:endParaRPr lang="pt-BR" sz="2204" b="1" u="sng" spc="-65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3552" indent="-343552" algn="just">
              <a:buFont typeface="Wingdings" panose="05000000000000000000" pitchFamily="2" charset="2"/>
              <a:buChar char="v"/>
            </a:pPr>
            <a:r>
              <a:rPr lang="pt-BR" sz="2204" b="1" spc="-65" dirty="0">
                <a:latin typeface="Arial" panose="020B0604020202020204" pitchFamily="34" charset="0"/>
                <a:cs typeface="Arial" panose="020B0604020202020204" pitchFamily="34" charset="0"/>
              </a:rPr>
              <a:t>Novas ações judiciais: </a:t>
            </a:r>
          </a:p>
          <a:p>
            <a:pPr marL="343552" indent="-343552" algn="just">
              <a:buFont typeface="Wingdings" panose="05000000000000000000" pitchFamily="2" charset="2"/>
              <a:buChar char="ü"/>
            </a:pPr>
            <a:r>
              <a:rPr lang="pt-BR" sz="2204" spc="-65" dirty="0">
                <a:latin typeface="Arial" panose="020B0604020202020204" pitchFamily="34" charset="0"/>
                <a:cs typeface="Arial" panose="020B0604020202020204" pitchFamily="34" charset="0"/>
              </a:rPr>
              <a:t>Juiz de 1º Grau é obrigado  a seguir a tese do Tema 968, devendo observar o que foi decidido pelo STF.</a:t>
            </a:r>
          </a:p>
          <a:p>
            <a:pPr algn="just"/>
            <a:endParaRPr lang="pt-BR" sz="2204" b="1" spc="-65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pt-BR" sz="2204" b="1" spc="-65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3552" indent="-343552" algn="just">
              <a:buFont typeface="Wingdings" panose="05000000000000000000" pitchFamily="2" charset="2"/>
              <a:buChar char="v"/>
            </a:pPr>
            <a:r>
              <a:rPr lang="pt-BR" sz="2204" b="1" spc="-65" dirty="0">
                <a:latin typeface="Arial" panose="020B0604020202020204" pitchFamily="34" charset="0"/>
                <a:cs typeface="Arial" panose="020B0604020202020204" pitchFamily="34" charset="0"/>
              </a:rPr>
              <a:t>Processos em Andamento: </a:t>
            </a:r>
          </a:p>
          <a:p>
            <a:pPr marL="343552" indent="-343552" algn="just">
              <a:buFont typeface="Wingdings" panose="05000000000000000000" pitchFamily="2" charset="2"/>
              <a:buChar char="ü"/>
            </a:pPr>
            <a:r>
              <a:rPr lang="pt-BR" sz="2204" spc="-65" dirty="0">
                <a:latin typeface="Arial" panose="020B0604020202020204" pitchFamily="34" charset="0"/>
                <a:cs typeface="Arial" panose="020B0604020202020204" pitchFamily="34" charset="0"/>
              </a:rPr>
              <a:t>a decisão continua válida, até que seja revogada ou modificada. </a:t>
            </a:r>
          </a:p>
          <a:p>
            <a:pPr marL="343552" indent="-343552" algn="just">
              <a:buFont typeface="Wingdings" panose="05000000000000000000" pitchFamily="2" charset="2"/>
              <a:buChar char="ü"/>
            </a:pPr>
            <a:r>
              <a:rPr lang="pt-BR" sz="2204" spc="-65" dirty="0">
                <a:latin typeface="Arial" panose="020B0604020202020204" pitchFamily="34" charset="0"/>
                <a:cs typeface="Arial" panose="020B0604020202020204" pitchFamily="34" charset="0"/>
              </a:rPr>
              <a:t>AGU atuará em cada processo.</a:t>
            </a:r>
          </a:p>
          <a:p>
            <a:pPr algn="just"/>
            <a:endParaRPr lang="pt-BR" sz="2204" b="1" spc="-65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pt-BR" sz="2204" b="1" spc="-65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3552" indent="-343552" algn="just">
              <a:buFont typeface="Wingdings" panose="05000000000000000000" pitchFamily="2" charset="2"/>
              <a:buChar char="§"/>
            </a:pPr>
            <a:r>
              <a:rPr lang="pt-BR" sz="2204" b="1" spc="-65" dirty="0">
                <a:latin typeface="Arial" panose="020B0604020202020204" pitchFamily="34" charset="0"/>
                <a:cs typeface="Arial" panose="020B0604020202020204" pitchFamily="34" charset="0"/>
              </a:rPr>
              <a:t>Decisões judiciais provisórias (antecipação de tutela)</a:t>
            </a:r>
          </a:p>
          <a:p>
            <a:pPr marL="343552" indent="-343552" algn="just">
              <a:buFont typeface="Wingdings" panose="05000000000000000000" pitchFamily="2" charset="2"/>
              <a:buChar char="ü"/>
            </a:pPr>
            <a:r>
              <a:rPr lang="pt-BR" sz="2204" spc="-65" dirty="0">
                <a:latin typeface="Arial" panose="020B0604020202020204" pitchFamily="34" charset="0"/>
                <a:cs typeface="Arial" panose="020B0604020202020204" pitchFamily="34" charset="0"/>
              </a:rPr>
              <a:t>Pode ser revista a qualquer momento, inclusive de ofício pelo juiz.</a:t>
            </a:r>
          </a:p>
          <a:p>
            <a:pPr marL="343552" indent="-343552" algn="just">
              <a:buFont typeface="Wingdings" panose="05000000000000000000" pitchFamily="2" charset="2"/>
              <a:buChar char="ü"/>
            </a:pPr>
            <a:endParaRPr lang="pt-BR" sz="2204" spc="-65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3552" indent="-343552" algn="just">
              <a:buFont typeface="Wingdings" panose="05000000000000000000" pitchFamily="2" charset="2"/>
              <a:buChar char="ü"/>
            </a:pPr>
            <a:endParaRPr lang="pt-BR" sz="2204" spc="-65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3552" indent="-343552" algn="just">
              <a:buFont typeface="Wingdings" panose="05000000000000000000" pitchFamily="2" charset="2"/>
              <a:buChar char="§"/>
            </a:pPr>
            <a:r>
              <a:rPr lang="pt-BR" sz="2204" b="1" spc="-65" dirty="0">
                <a:latin typeface="Arial" panose="020B0604020202020204" pitchFamily="34" charset="0"/>
                <a:cs typeface="Arial" panose="020B0604020202020204" pitchFamily="34" charset="0"/>
              </a:rPr>
              <a:t>Decisões com sentença</a:t>
            </a:r>
          </a:p>
          <a:p>
            <a:pPr marL="343552" indent="-343552" algn="just">
              <a:buFont typeface="Wingdings" panose="05000000000000000000" pitchFamily="2" charset="2"/>
              <a:buChar char="ü"/>
            </a:pPr>
            <a:r>
              <a:rPr lang="pt-BR" sz="2204" spc="-65" dirty="0">
                <a:latin typeface="Arial" panose="020B0604020202020204" pitchFamily="34" charset="0"/>
                <a:cs typeface="Arial" panose="020B0604020202020204" pitchFamily="34" charset="0"/>
              </a:rPr>
              <a:t>Reformadas mediante recurso ou via ação rescisória após o trânsito em julgado.</a:t>
            </a:r>
          </a:p>
          <a:p>
            <a:pPr marL="343552" indent="-343552" algn="just">
              <a:buFont typeface="Wingdings" panose="05000000000000000000" pitchFamily="2" charset="2"/>
              <a:buChar char="ü"/>
            </a:pPr>
            <a:endParaRPr lang="pt-BR" sz="2204" b="1" spc="-65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3552" indent="-343552" algn="just">
              <a:buFont typeface="Wingdings" panose="05000000000000000000" pitchFamily="2" charset="2"/>
              <a:buChar char="§"/>
            </a:pPr>
            <a:endParaRPr lang="pt-BR" sz="2204" b="1" spc="-65" dirty="0">
              <a:latin typeface="+mj-lt"/>
              <a:cs typeface="Arial" panose="020B0604020202020204" pitchFamily="34" charset="0"/>
            </a:endParaRPr>
          </a:p>
          <a:p>
            <a:pPr marL="270254" algn="ctr"/>
            <a:endParaRPr lang="pt-BR" sz="2000" b="1" spc="-65" dirty="0">
              <a:latin typeface="+mj-lt"/>
              <a:cs typeface="Arial"/>
            </a:endParaRPr>
          </a:p>
          <a:p>
            <a:pPr marL="270254" algn="ctr"/>
            <a:endParaRPr lang="pt-BR" sz="2000" b="1" spc="-65" dirty="0">
              <a:latin typeface="+mj-lt"/>
              <a:cs typeface="Arial"/>
            </a:endParaRPr>
          </a:p>
          <a:p>
            <a:pPr marL="270254" algn="ctr"/>
            <a:endParaRPr lang="pt-BR" sz="2000" spc="-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374475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circle/>
      </p:transition>
    </mc:Choice>
    <mc:Fallback xmlns="">
      <p:transition spd="med">
        <p:circle/>
      </p:transition>
    </mc:Fallback>
  </mc:AlternateContent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848E53C-D932-DC50-A3FE-21B2C0A523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F3F1ECD8-545D-13FB-265E-2750664282BB}"/>
              </a:ext>
            </a:extLst>
          </p:cNvPr>
          <p:cNvSpPr txBox="1"/>
          <p:nvPr/>
        </p:nvSpPr>
        <p:spPr>
          <a:xfrm>
            <a:off x="4583790" y="1308778"/>
            <a:ext cx="251025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400" b="1" dirty="0">
                <a:solidFill>
                  <a:schemeClr val="bg1"/>
                </a:solidFill>
                <a:latin typeface="Aptos" panose="020B0004020202020204" pitchFamily="34" charset="0"/>
              </a:rPr>
              <a:t>Programa de Regularidade Previdenciária</a:t>
            </a:r>
            <a:endParaRPr lang="pt-BR" sz="1400" b="1" dirty="0">
              <a:solidFill>
                <a:srgbClr val="FFFF00"/>
              </a:solidFill>
              <a:latin typeface="Aptos" panose="020B0004020202020204" pitchFamily="34" charset="0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BA30E145-1B38-0786-D857-09C8C6A1907E}"/>
              </a:ext>
            </a:extLst>
          </p:cNvPr>
          <p:cNvSpPr txBox="1"/>
          <p:nvPr/>
        </p:nvSpPr>
        <p:spPr>
          <a:xfrm>
            <a:off x="7631436" y="2766270"/>
            <a:ext cx="420049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000" b="1" dirty="0">
                <a:latin typeface="Aptos" panose="020B0004020202020204" pitchFamily="34" charset="0"/>
              </a:rPr>
              <a:t>Como buscar a conformidade?</a:t>
            </a:r>
          </a:p>
        </p:txBody>
      </p:sp>
      <p:sp>
        <p:nvSpPr>
          <p:cNvPr id="5" name="Rounded Rectangle 7">
            <a:extLst>
              <a:ext uri="{FF2B5EF4-FFF2-40B4-BE49-F238E27FC236}">
                <a16:creationId xmlns:a16="http://schemas.microsoft.com/office/drawing/2014/main" id="{D9ADBA3E-D96C-9D22-6FD9-F9066915A628}"/>
              </a:ext>
            </a:extLst>
          </p:cNvPr>
          <p:cNvSpPr/>
          <p:nvPr/>
        </p:nvSpPr>
        <p:spPr>
          <a:xfrm>
            <a:off x="3337286" y="189520"/>
            <a:ext cx="5786878" cy="916360"/>
          </a:xfrm>
          <a:prstGeom prst="roundRect">
            <a:avLst>
              <a:gd name="adj" fmla="val 865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7E03E693-6048-E8FF-040E-D9B08D806E5D}"/>
              </a:ext>
            </a:extLst>
          </p:cNvPr>
          <p:cNvSpPr txBox="1"/>
          <p:nvPr/>
        </p:nvSpPr>
        <p:spPr>
          <a:xfrm>
            <a:off x="2347861" y="158572"/>
            <a:ext cx="6766561" cy="861774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pt-BR" sz="2500" b="1" dirty="0">
                <a:latin typeface="Aptos" panose="020B0004020202020204" pitchFamily="34" charset="0"/>
              </a:rPr>
              <a:t>O que fazer? </a:t>
            </a:r>
          </a:p>
          <a:p>
            <a:pPr algn="ctr"/>
            <a:r>
              <a:rPr lang="pt-BR" sz="2500" b="1" dirty="0">
                <a:latin typeface="Aptos" panose="020B0004020202020204" pitchFamily="34" charset="0"/>
              </a:rPr>
              <a:t>35% dos </a:t>
            </a:r>
            <a:r>
              <a:rPr lang="pt-BR" sz="2500" b="1" dirty="0" err="1">
                <a:latin typeface="Aptos" panose="020B0004020202020204" pitchFamily="34" charset="0"/>
              </a:rPr>
              <a:t>CRP’s</a:t>
            </a:r>
            <a:r>
              <a:rPr lang="pt-BR" sz="2500" b="1" dirty="0">
                <a:latin typeface="Aptos" panose="020B0004020202020204" pitchFamily="34" charset="0"/>
              </a:rPr>
              <a:t> estavam judicializados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A3489D7E-C987-0620-1C2A-FE797AE689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05117" y="1105880"/>
            <a:ext cx="4822415" cy="556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88737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E1B0C26-6627-71AE-E2EF-247197DAFE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1D7FC7A1-F033-4675-AF94-CA019561F49B}"/>
              </a:ext>
            </a:extLst>
          </p:cNvPr>
          <p:cNvSpPr txBox="1">
            <a:spLocks/>
          </p:cNvSpPr>
          <p:nvPr/>
        </p:nvSpPr>
        <p:spPr>
          <a:xfrm>
            <a:off x="348673" y="1377024"/>
            <a:ext cx="10515600" cy="51233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t-BR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2C065FEB-47C9-089B-F9D5-4A2CCF7A9CA8}"/>
              </a:ext>
            </a:extLst>
          </p:cNvPr>
          <p:cNvSpPr txBox="1">
            <a:spLocks/>
          </p:cNvSpPr>
          <p:nvPr/>
        </p:nvSpPr>
        <p:spPr>
          <a:xfrm>
            <a:off x="386771" y="990027"/>
            <a:ext cx="11061852" cy="4976681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t-BR" dirty="0"/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FAB5CBB9-33F6-63B2-37D8-EC28C6A0FD02}"/>
              </a:ext>
            </a:extLst>
          </p:cNvPr>
          <p:cNvSpPr txBox="1"/>
          <p:nvPr/>
        </p:nvSpPr>
        <p:spPr>
          <a:xfrm>
            <a:off x="2562225" y="663736"/>
            <a:ext cx="8886398" cy="553998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pt-BR" sz="3000" b="1" dirty="0">
                <a:solidFill>
                  <a:schemeClr val="bg1"/>
                </a:solidFill>
                <a:latin typeface="Aptos" panose="020B0004020202020204" pitchFamily="34" charset="0"/>
              </a:rPr>
              <a:t>Voto-vista do Ministro Luís Roberto Barroso</a:t>
            </a: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AA2E8C39-15A5-764B-15C5-DA058E8C0C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655" y="1465608"/>
            <a:ext cx="9866745" cy="3846742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</p:pic>
      <p:sp>
        <p:nvSpPr>
          <p:cNvPr id="11" name="Retângulo 10">
            <a:extLst>
              <a:ext uri="{FF2B5EF4-FFF2-40B4-BE49-F238E27FC236}">
                <a16:creationId xmlns:a16="http://schemas.microsoft.com/office/drawing/2014/main" id="{5C2DC256-D269-B77D-5482-1390E0370031}"/>
              </a:ext>
            </a:extLst>
          </p:cNvPr>
          <p:cNvSpPr/>
          <p:nvPr/>
        </p:nvSpPr>
        <p:spPr>
          <a:xfrm>
            <a:off x="626052" y="4314824"/>
            <a:ext cx="9813348" cy="997525"/>
          </a:xfrm>
          <a:prstGeom prst="rect">
            <a:avLst/>
          </a:prstGeom>
          <a:noFill/>
          <a:ln w="57150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557443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21A3C36-C69B-882B-289E-91EDC83F03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Conteúdo 2">
            <a:extLst>
              <a:ext uri="{FF2B5EF4-FFF2-40B4-BE49-F238E27FC236}">
                <a16:creationId xmlns:a16="http://schemas.microsoft.com/office/drawing/2014/main" id="{D1F6A4B9-F052-D7EE-C766-E6FD6512594E}"/>
              </a:ext>
            </a:extLst>
          </p:cNvPr>
          <p:cNvSpPr txBox="1">
            <a:spLocks/>
          </p:cNvSpPr>
          <p:nvPr/>
        </p:nvSpPr>
        <p:spPr>
          <a:xfrm>
            <a:off x="405245" y="1320693"/>
            <a:ext cx="11381509" cy="4251431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t-BR" sz="2800" b="1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Altera redação dos </a:t>
            </a:r>
            <a:r>
              <a:rPr lang="pt-BR" sz="2800" b="1" kern="1200" dirty="0" err="1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arts</a:t>
            </a:r>
            <a:r>
              <a:rPr lang="pt-BR" sz="2800" b="1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. 115 e 117 do ADCT (que haviam sido incluídos pela EC 113/2021).</a:t>
            </a:r>
          </a:p>
          <a:p>
            <a:pPr algn="l"/>
            <a:r>
              <a:rPr lang="pt-BR" sz="2800" b="1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Reabre a possibilidade de parcelamento especial das dívidas dos Estados e Municípios com o respectivo RPPS.</a:t>
            </a:r>
          </a:p>
          <a:p>
            <a:pPr algn="l"/>
            <a:r>
              <a:rPr lang="pt-BR" sz="2800" b="1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Em até 300 parcelas.</a:t>
            </a:r>
          </a:p>
          <a:p>
            <a:pPr algn="l"/>
            <a:r>
              <a:rPr lang="pt-BR" sz="2800" b="1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Inclusão de qualquer tipo de débito até </a:t>
            </a:r>
            <a:r>
              <a:rPr lang="pt-BR" sz="2800" b="1" kern="1200" dirty="0" err="1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ago</a:t>
            </a:r>
            <a:r>
              <a:rPr lang="pt-BR" sz="2800" b="1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/2025.</a:t>
            </a:r>
          </a:p>
          <a:p>
            <a:pPr algn="l"/>
            <a:r>
              <a:rPr lang="pt-BR" sz="2800" b="1" dirty="0">
                <a:solidFill>
                  <a:schemeClr val="bg1"/>
                </a:solidFill>
              </a:rPr>
              <a:t>Pagamento com retenção do FPM.</a:t>
            </a:r>
          </a:p>
          <a:p>
            <a:pPr algn="l"/>
            <a:r>
              <a:rPr lang="pt-BR" sz="2800" b="1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Adesão, junto ao Ministério da Previdência Social, a um programa de regularidade previdenciária. 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8997BDF7-1A05-1610-BC60-1F9C73D1E1AA}"/>
              </a:ext>
            </a:extLst>
          </p:cNvPr>
          <p:cNvSpPr txBox="1"/>
          <p:nvPr/>
        </p:nvSpPr>
        <p:spPr>
          <a:xfrm>
            <a:off x="2381250" y="316595"/>
            <a:ext cx="9405504" cy="55399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pt-BR" sz="3000" b="1" dirty="0">
                <a:latin typeface="Aptos" panose="020B0004020202020204" pitchFamily="34" charset="0"/>
              </a:rPr>
              <a:t>EC 136/2025 – Parcelamento Especial dos RPPS</a:t>
            </a:r>
          </a:p>
        </p:txBody>
      </p:sp>
    </p:spTree>
    <p:extLst>
      <p:ext uri="{BB962C8B-B14F-4D97-AF65-F5344CB8AC3E}">
        <p14:creationId xmlns:p14="http://schemas.microsoft.com/office/powerpoint/2010/main" val="22804466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4AC7732-2C5D-AB17-6F5D-743271765C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Conteúdo 2">
            <a:extLst>
              <a:ext uri="{FF2B5EF4-FFF2-40B4-BE49-F238E27FC236}">
                <a16:creationId xmlns:a16="http://schemas.microsoft.com/office/drawing/2014/main" id="{DE39892F-B873-3CA8-7AB7-A545AFF82411}"/>
              </a:ext>
            </a:extLst>
          </p:cNvPr>
          <p:cNvSpPr txBox="1">
            <a:spLocks/>
          </p:cNvSpPr>
          <p:nvPr/>
        </p:nvSpPr>
        <p:spPr>
          <a:xfrm>
            <a:off x="405245" y="1492144"/>
            <a:ext cx="11381509" cy="4118081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t-BR" sz="2800" b="1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Prazo para formalizar o parcelamento até 31 de agosto de 2026</a:t>
            </a:r>
            <a:r>
              <a:rPr lang="pt-BR" sz="2800" b="1" dirty="0">
                <a:solidFill>
                  <a:schemeClr val="bg1"/>
                </a:solidFill>
              </a:rPr>
              <a:t>.</a:t>
            </a:r>
            <a:endParaRPr lang="pt-BR" sz="2800" b="1" kern="1200" dirty="0">
              <a:solidFill>
                <a:schemeClr val="bg1"/>
              </a:solidFill>
              <a:effectLst/>
              <a:latin typeface="+mn-lt"/>
              <a:ea typeface="+mn-ea"/>
              <a:cs typeface="+mn-cs"/>
            </a:endParaRPr>
          </a:p>
          <a:p>
            <a:pPr algn="l"/>
            <a:r>
              <a:rPr lang="pt-BR" sz="2800" b="1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Comprovar, em até 15 meses da promulgação da EC (até 10/12/2026), reforma previdenciária para estabelecimento de regras aplicáveis ao regime próprio assemelhadas às previstas na EC 103 para os servidores federais.</a:t>
            </a:r>
          </a:p>
          <a:p>
            <a:pPr algn="l"/>
            <a:r>
              <a:rPr lang="pt-BR" sz="2800" b="1" dirty="0">
                <a:solidFill>
                  <a:schemeClr val="bg1"/>
                </a:solidFill>
              </a:rPr>
              <a:t>Causas de suspensão:</a:t>
            </a:r>
          </a:p>
          <a:p>
            <a:pPr marL="342900" indent="-342900" algn="l">
              <a:buFont typeface="Wingdings" panose="05000000000000000000" pitchFamily="2" charset="2"/>
              <a:buChar char="ü"/>
            </a:pPr>
            <a:r>
              <a:rPr lang="pt-BR" sz="2800" b="1" dirty="0">
                <a:solidFill>
                  <a:schemeClr val="bg1"/>
                </a:solidFill>
              </a:rPr>
              <a:t>Após dez/2026, enquanto ente não comprovar a reforma das regras de benefícios (neste caso, não poderá renegociar a dívida).</a:t>
            </a:r>
          </a:p>
          <a:p>
            <a:pPr marL="342900" indent="-342900" algn="l">
              <a:buFont typeface="Wingdings" panose="05000000000000000000" pitchFamily="2" charset="2"/>
              <a:buChar char="ü"/>
            </a:pPr>
            <a:r>
              <a:rPr lang="pt-BR" sz="2800" b="1" dirty="0">
                <a:solidFill>
                  <a:schemeClr val="bg1"/>
                </a:solidFill>
              </a:rPr>
              <a:t>Se o ente ficar inadimplente com o parcelamento por 3 meses consecutivos ou 6 alternados.</a:t>
            </a:r>
          </a:p>
          <a:p>
            <a:pPr marL="342900" indent="-342900" algn="l">
              <a:buFont typeface="Wingdings" panose="05000000000000000000" pitchFamily="2" charset="2"/>
              <a:buChar char="ü"/>
            </a:pPr>
            <a:r>
              <a:rPr lang="pt-BR" sz="2800" b="1" dirty="0">
                <a:solidFill>
                  <a:schemeClr val="bg1"/>
                </a:solidFill>
              </a:rPr>
              <a:t>Se ente descumprir Programa de Regularidade.</a:t>
            </a:r>
            <a:endParaRPr lang="pt-BR" sz="2800" b="1" kern="1200" dirty="0">
              <a:solidFill>
                <a:schemeClr val="bg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74B11FC6-F785-0BEC-12C3-3913D924F51B}"/>
              </a:ext>
            </a:extLst>
          </p:cNvPr>
          <p:cNvSpPr txBox="1"/>
          <p:nvPr/>
        </p:nvSpPr>
        <p:spPr>
          <a:xfrm>
            <a:off x="2381250" y="316595"/>
            <a:ext cx="9405504" cy="55399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pt-BR" sz="3000" b="1" dirty="0">
                <a:latin typeface="Aptos" panose="020B0004020202020204" pitchFamily="34" charset="0"/>
              </a:rPr>
              <a:t>EC 136/2025 – Parcelamento Especial dos RPPS</a:t>
            </a:r>
          </a:p>
        </p:txBody>
      </p:sp>
    </p:spTree>
    <p:extLst>
      <p:ext uri="{BB962C8B-B14F-4D97-AF65-F5344CB8AC3E}">
        <p14:creationId xmlns:p14="http://schemas.microsoft.com/office/powerpoint/2010/main" val="34138358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5B87276-52A1-5D65-C6BF-480ABE6916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14F3AE03-D7F3-65EA-F101-C8C54744C1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9191" y="1257089"/>
            <a:ext cx="4971223" cy="5511573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A9F65160-175D-8866-5349-D3F1EE0FA145}"/>
              </a:ext>
            </a:extLst>
          </p:cNvPr>
          <p:cNvSpPr txBox="1"/>
          <p:nvPr/>
        </p:nvSpPr>
        <p:spPr>
          <a:xfrm>
            <a:off x="4583790" y="1308778"/>
            <a:ext cx="251025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400" b="1" dirty="0">
                <a:solidFill>
                  <a:schemeClr val="bg1"/>
                </a:solidFill>
                <a:latin typeface="Aptos" panose="020B0004020202020204" pitchFamily="34" charset="0"/>
              </a:rPr>
              <a:t>Programa de Regularidade Previdenciária</a:t>
            </a:r>
            <a:endParaRPr lang="pt-BR" sz="1400" b="1" dirty="0">
              <a:solidFill>
                <a:srgbClr val="FFFF00"/>
              </a:solidFill>
              <a:latin typeface="Aptos" panose="020B0004020202020204" pitchFamily="34" charset="0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E2957094-C8BB-EFBD-8453-452D2D6D4DE6}"/>
              </a:ext>
            </a:extLst>
          </p:cNvPr>
          <p:cNvSpPr txBox="1"/>
          <p:nvPr/>
        </p:nvSpPr>
        <p:spPr>
          <a:xfrm>
            <a:off x="7602561" y="3363037"/>
            <a:ext cx="420049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000" b="1" dirty="0">
                <a:solidFill>
                  <a:schemeClr val="bg1"/>
                </a:solidFill>
                <a:latin typeface="Aptos" panose="020B0004020202020204" pitchFamily="34" charset="0"/>
              </a:rPr>
              <a:t>A busca da conformidade pode ser ...</a:t>
            </a:r>
            <a:endParaRPr lang="pt-BR" sz="4000" b="1" dirty="0">
              <a:solidFill>
                <a:srgbClr val="FFFF00"/>
              </a:solidFill>
              <a:latin typeface="Aptos" panose="020B0004020202020204" pitchFamily="34" charset="0"/>
            </a:endParaRPr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6FD333DB-0594-24EA-162F-A51A3A8A8F0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12148" y="279423"/>
            <a:ext cx="4714875" cy="3105150"/>
          </a:xfrm>
          <a:prstGeom prst="rect">
            <a:avLst/>
          </a:prstGeom>
        </p:spPr>
      </p:pic>
      <p:pic>
        <p:nvPicPr>
          <p:cNvPr id="17" name="Imagem 16">
            <a:extLst>
              <a:ext uri="{FF2B5EF4-FFF2-40B4-BE49-F238E27FC236}">
                <a16:creationId xmlns:a16="http://schemas.microsoft.com/office/drawing/2014/main" id="{7D8047B0-9775-F77D-EF81-BDBE48952BC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35611" y="3393765"/>
            <a:ext cx="4533900" cy="1447800"/>
          </a:xfrm>
          <a:prstGeom prst="rect">
            <a:avLst/>
          </a:prstGeom>
        </p:spPr>
      </p:pic>
      <p:pic>
        <p:nvPicPr>
          <p:cNvPr id="19" name="Imagem 18">
            <a:extLst>
              <a:ext uri="{FF2B5EF4-FFF2-40B4-BE49-F238E27FC236}">
                <a16:creationId xmlns:a16="http://schemas.microsoft.com/office/drawing/2014/main" id="{8B1114FD-3DD3-FB4A-4E62-1979653CC11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19825" y="4952734"/>
            <a:ext cx="4838700" cy="876300"/>
          </a:xfrm>
          <a:prstGeom prst="rect">
            <a:avLst/>
          </a:prstGeom>
        </p:spPr>
      </p:pic>
      <p:pic>
        <p:nvPicPr>
          <p:cNvPr id="21" name="Imagem 20">
            <a:extLst>
              <a:ext uri="{FF2B5EF4-FFF2-40B4-BE49-F238E27FC236}">
                <a16:creationId xmlns:a16="http://schemas.microsoft.com/office/drawing/2014/main" id="{CB1F317E-204B-18E8-8695-FC67E5BE6F2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24487" y="5925708"/>
            <a:ext cx="4772025" cy="666750"/>
          </a:xfrm>
          <a:prstGeom prst="rect">
            <a:avLst/>
          </a:prstGeom>
        </p:spPr>
      </p:pic>
      <p:sp>
        <p:nvSpPr>
          <p:cNvPr id="22" name="Retângulo 21">
            <a:extLst>
              <a:ext uri="{FF2B5EF4-FFF2-40B4-BE49-F238E27FC236}">
                <a16:creationId xmlns:a16="http://schemas.microsoft.com/office/drawing/2014/main" id="{ABDD51E6-473D-F646-A175-35D3ECE41F37}"/>
              </a:ext>
            </a:extLst>
          </p:cNvPr>
          <p:cNvSpPr/>
          <p:nvPr/>
        </p:nvSpPr>
        <p:spPr>
          <a:xfrm>
            <a:off x="2263730" y="471795"/>
            <a:ext cx="4127757" cy="1098593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dirty="0"/>
              <a:t>Quais os desafios para a conformidade dos RPPS?</a:t>
            </a:r>
          </a:p>
          <a:p>
            <a:pPr algn="ctr"/>
            <a:r>
              <a:rPr lang="pt-BR" sz="2000" b="1" dirty="0"/>
              <a:t>Conformidade = Regularidade?</a:t>
            </a:r>
          </a:p>
        </p:txBody>
      </p:sp>
    </p:spTree>
    <p:extLst>
      <p:ext uri="{BB962C8B-B14F-4D97-AF65-F5344CB8AC3E}">
        <p14:creationId xmlns:p14="http://schemas.microsoft.com/office/powerpoint/2010/main" val="16170789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D99486D-41EA-B36E-0858-4C18E3932F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14F7ACC0-331B-582F-CA0B-AF1389C83C3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8542173"/>
              </p:ext>
            </p:extLst>
          </p:nvPr>
        </p:nvGraphicFramePr>
        <p:xfrm>
          <a:off x="295274" y="752475"/>
          <a:ext cx="11630025" cy="58102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1020353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E8B74A7-7BF3-9392-68D0-51D9D77E1E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3F5D2292-7984-ADE8-E87C-5C6455A35EA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26447196"/>
              </p:ext>
            </p:extLst>
          </p:nvPr>
        </p:nvGraphicFramePr>
        <p:xfrm>
          <a:off x="295274" y="942975"/>
          <a:ext cx="11639551" cy="56578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3" name="Retângulo 2">
            <a:extLst>
              <a:ext uri="{FF2B5EF4-FFF2-40B4-BE49-F238E27FC236}">
                <a16:creationId xmlns:a16="http://schemas.microsoft.com/office/drawing/2014/main" id="{F2FDBCCB-DB76-2E85-6082-08D29C27ED07}"/>
              </a:ext>
            </a:extLst>
          </p:cNvPr>
          <p:cNvSpPr/>
          <p:nvPr/>
        </p:nvSpPr>
        <p:spPr>
          <a:xfrm>
            <a:off x="338628" y="6170051"/>
            <a:ext cx="10797309" cy="221513"/>
          </a:xfrm>
          <a:prstGeom prst="rect">
            <a:avLst/>
          </a:prstGeom>
          <a:noFill/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pt-BR" sz="2000" b="1" dirty="0">
                <a:solidFill>
                  <a:schemeClr val="tx1"/>
                </a:solidFill>
              </a:rPr>
              <a:t>RPPS pode acessar os módulos adequados à sua situação 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10243F57-ABE5-856A-0C8E-4D39D28ED9C3}"/>
              </a:ext>
            </a:extLst>
          </p:cNvPr>
          <p:cNvSpPr txBox="1"/>
          <p:nvPr/>
        </p:nvSpPr>
        <p:spPr>
          <a:xfrm>
            <a:off x="2409825" y="359997"/>
            <a:ext cx="9293579" cy="1015663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pt-BR" sz="3000" b="1" dirty="0">
                <a:solidFill>
                  <a:srgbClr val="FFFF00"/>
                </a:solidFill>
                <a:latin typeface="Aptos" panose="020B0004020202020204" pitchFamily="34" charset="0"/>
              </a:rPr>
              <a:t>Ideia</a:t>
            </a:r>
            <a:r>
              <a:rPr lang="pt-BR" sz="3000" b="1" dirty="0">
                <a:solidFill>
                  <a:schemeClr val="bg1"/>
                </a:solidFill>
                <a:latin typeface="Aptos" panose="020B0004020202020204" pitchFamily="34" charset="0"/>
              </a:rPr>
              <a:t> </a:t>
            </a:r>
            <a:r>
              <a:rPr lang="pt-BR" sz="3000" b="1" dirty="0">
                <a:latin typeface="Aptos" panose="020B0004020202020204" pitchFamily="34" charset="0"/>
              </a:rPr>
              <a:t>do Programa de Regularidade Previdenciária</a:t>
            </a:r>
          </a:p>
          <a:p>
            <a:pPr algn="ctr"/>
            <a:r>
              <a:rPr lang="pt-BR" sz="30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latin typeface="Aptos" panose="020B0004020202020204" pitchFamily="34" charset="0"/>
              </a:rPr>
              <a:t>Módulos (F</a:t>
            </a:r>
            <a:r>
              <a:rPr lang="pt-BR" sz="3000" b="1" dirty="0">
                <a:highlight>
                  <a:srgbClr val="FFFF00"/>
                </a:highlight>
                <a:latin typeface="Aptos" panose="020B0004020202020204" pitchFamily="34" charset="0"/>
              </a:rPr>
              <a:t>inalidades da adesão)</a:t>
            </a:r>
            <a:endParaRPr lang="pt-BR" sz="2400" b="1" dirty="0">
              <a:highlight>
                <a:srgbClr val="FFFF00"/>
              </a:highlight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52279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0E26FF7-00E4-7DEB-DCB7-D84375C295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41AF3122-2B71-49C6-EAED-2F0B1DE59EF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28318073"/>
              </p:ext>
            </p:extLst>
          </p:nvPr>
        </p:nvGraphicFramePr>
        <p:xfrm>
          <a:off x="59026" y="1145851"/>
          <a:ext cx="12073948" cy="54259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6" name="Retângulo 5">
            <a:extLst>
              <a:ext uri="{FF2B5EF4-FFF2-40B4-BE49-F238E27FC236}">
                <a16:creationId xmlns:a16="http://schemas.microsoft.com/office/drawing/2014/main" id="{88BA5E91-10C5-39D7-AAAB-5B796B40CA66}"/>
              </a:ext>
            </a:extLst>
          </p:cNvPr>
          <p:cNvSpPr/>
          <p:nvPr/>
        </p:nvSpPr>
        <p:spPr>
          <a:xfrm>
            <a:off x="338628" y="5396247"/>
            <a:ext cx="5712994" cy="383499"/>
          </a:xfrm>
          <a:prstGeom prst="rect">
            <a:avLst/>
          </a:prstGeom>
          <a:noFill/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pt-BR" sz="1600" b="1" dirty="0">
                <a:solidFill>
                  <a:schemeClr val="tx1"/>
                </a:solidFill>
                <a:highlight>
                  <a:srgbClr val="FFFF00"/>
                </a:highlight>
              </a:rPr>
              <a:t>Acessadas por todos os entes que fizerem adesão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7873DCAA-BA67-186A-CFC2-EEC64926C258}"/>
              </a:ext>
            </a:extLst>
          </p:cNvPr>
          <p:cNvSpPr/>
          <p:nvPr/>
        </p:nvSpPr>
        <p:spPr>
          <a:xfrm>
            <a:off x="6179307" y="4569207"/>
            <a:ext cx="2789383" cy="945767"/>
          </a:xfrm>
          <a:prstGeom prst="rect">
            <a:avLst/>
          </a:prstGeom>
          <a:noFill/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pt-BR" sz="1600" b="1" dirty="0">
                <a:solidFill>
                  <a:schemeClr val="tx1"/>
                </a:solidFill>
                <a:highlight>
                  <a:srgbClr val="FFFF00"/>
                </a:highlight>
              </a:rPr>
              <a:t>Acessada por entes com dificuldades para manter Equilíbrio Atuarial ou algum outro critério mais complexo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83ACDFAD-0CDF-351C-AA4E-9755E4C06219}"/>
              </a:ext>
            </a:extLst>
          </p:cNvPr>
          <p:cNvSpPr/>
          <p:nvPr/>
        </p:nvSpPr>
        <p:spPr>
          <a:xfrm>
            <a:off x="9701797" y="2736610"/>
            <a:ext cx="2350951" cy="1015663"/>
          </a:xfrm>
          <a:prstGeom prst="rect">
            <a:avLst/>
          </a:prstGeom>
          <a:noFill/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pt-BR" sz="1600" b="1" dirty="0">
                <a:solidFill>
                  <a:schemeClr val="tx1"/>
                </a:solidFill>
                <a:highlight>
                  <a:srgbClr val="FFFF00"/>
                </a:highlight>
              </a:rPr>
              <a:t>A ser acessada pelos RPPS c/ maior governança e que melhorem sua situação financeira e atuarial</a:t>
            </a:r>
            <a:endParaRPr lang="pt-BR" sz="1600" dirty="0">
              <a:solidFill>
                <a:schemeClr val="tx1"/>
              </a:solidFill>
              <a:highlight>
                <a:srgbClr val="FFFF00"/>
              </a:highlight>
            </a:endParaRPr>
          </a:p>
        </p:txBody>
      </p:sp>
      <p:graphicFrame>
        <p:nvGraphicFramePr>
          <p:cNvPr id="9" name="Diagrama 8">
            <a:extLst>
              <a:ext uri="{FF2B5EF4-FFF2-40B4-BE49-F238E27FC236}">
                <a16:creationId xmlns:a16="http://schemas.microsoft.com/office/drawing/2014/main" id="{BF57E25F-23E4-5282-6519-33F73A9ABFF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8147"/>
              </p:ext>
            </p:extLst>
          </p:nvPr>
        </p:nvGraphicFramePr>
        <p:xfrm>
          <a:off x="9096375" y="2914650"/>
          <a:ext cx="3036599" cy="29337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sp>
        <p:nvSpPr>
          <p:cNvPr id="10" name="CaixaDeTexto 9">
            <a:extLst>
              <a:ext uri="{FF2B5EF4-FFF2-40B4-BE49-F238E27FC236}">
                <a16:creationId xmlns:a16="http://schemas.microsoft.com/office/drawing/2014/main" id="{F0D95AFA-331B-6E25-6EAB-4BE681150DAC}"/>
              </a:ext>
            </a:extLst>
          </p:cNvPr>
          <p:cNvSpPr txBox="1"/>
          <p:nvPr/>
        </p:nvSpPr>
        <p:spPr>
          <a:xfrm>
            <a:off x="800100" y="258151"/>
            <a:ext cx="11021137" cy="1015663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>
            <a:spAutoFit/>
          </a:bodyPr>
          <a:lstStyle>
            <a:defPPr>
              <a:defRPr lang="pt-BR"/>
            </a:defPPr>
            <a:lvl1pPr algn="ctr">
              <a:defRPr sz="3000" b="1">
                <a:solidFill>
                  <a:schemeClr val="bg1"/>
                </a:solidFill>
                <a:latin typeface="Aptos" panose="020B0004020202020204" pitchFamily="34" charset="0"/>
              </a:defRPr>
            </a:lvl1pPr>
          </a:lstStyle>
          <a:p>
            <a:r>
              <a:rPr lang="pt-BR" dirty="0">
                <a:solidFill>
                  <a:srgbClr val="FFFF00"/>
                </a:solidFill>
              </a:rPr>
              <a:t>Ideia</a:t>
            </a:r>
            <a:r>
              <a:rPr lang="pt-BR" dirty="0"/>
              <a:t> </a:t>
            </a:r>
            <a:r>
              <a:rPr lang="pt-BR" dirty="0">
                <a:solidFill>
                  <a:schemeClr val="tx1"/>
                </a:solidFill>
              </a:rPr>
              <a:t>do Programa de Regularidade Previdenciária</a:t>
            </a:r>
          </a:p>
          <a:p>
            <a:r>
              <a:rPr lang="pt-BR" u="sng" dirty="0">
                <a:solidFill>
                  <a:schemeClr val="tx1"/>
                </a:solidFill>
                <a:highlight>
                  <a:srgbClr val="FFFF00"/>
                </a:highlight>
              </a:rPr>
              <a:t>Fases (evolução da regularização dentro do Programa)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701C97EE-A689-CD0B-F849-2A6BFDFEF9A1}"/>
              </a:ext>
            </a:extLst>
          </p:cNvPr>
          <p:cNvSpPr/>
          <p:nvPr/>
        </p:nvSpPr>
        <p:spPr>
          <a:xfrm>
            <a:off x="118052" y="5972175"/>
            <a:ext cx="12073948" cy="678316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400" b="1" dirty="0">
                <a:solidFill>
                  <a:schemeClr val="bg1"/>
                </a:solidFill>
              </a:rPr>
              <a:t>RPPS terá que ser proativo: solicitar a concessão de prazos, por meio de </a:t>
            </a:r>
            <a:r>
              <a:rPr lang="pt-BR" sz="1400" b="1" dirty="0" err="1">
                <a:solidFill>
                  <a:schemeClr val="bg1"/>
                </a:solidFill>
              </a:rPr>
              <a:t>CRP’s</a:t>
            </a:r>
            <a:r>
              <a:rPr lang="pt-BR" sz="1400" b="1" dirty="0">
                <a:solidFill>
                  <a:schemeClr val="bg1"/>
                </a:solidFill>
              </a:rPr>
              <a:t> emergenciais e ir comprovando a sua evolução e o atendimento aos requisitos.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400" b="1" dirty="0">
                <a:solidFill>
                  <a:schemeClr val="bg1"/>
                </a:solidFill>
              </a:rPr>
              <a:t>Possibilidade de execução por meio de </a:t>
            </a:r>
            <a:r>
              <a:rPr lang="pt-BR" sz="1400" b="1">
                <a:solidFill>
                  <a:schemeClr val="bg1"/>
                </a:solidFill>
              </a:rPr>
              <a:t>ACT com </a:t>
            </a:r>
            <a:r>
              <a:rPr lang="pt-BR" sz="1400" b="1" dirty="0">
                <a:solidFill>
                  <a:schemeClr val="bg1"/>
                </a:solidFill>
              </a:rPr>
              <a:t>Tribunais de Contas e entidades representativas do </a:t>
            </a:r>
            <a:r>
              <a:rPr lang="pt-BR" sz="1400" b="1">
                <a:solidFill>
                  <a:schemeClr val="bg1"/>
                </a:solidFill>
              </a:rPr>
              <a:t>segmento.</a:t>
            </a:r>
            <a:endParaRPr lang="pt-BR" sz="1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44990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5B9E7DD-45EF-371F-1448-D9E41C8E24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E915C204-A341-3170-1661-1595B5A45C65}"/>
              </a:ext>
            </a:extLst>
          </p:cNvPr>
          <p:cNvSpPr/>
          <p:nvPr/>
        </p:nvSpPr>
        <p:spPr>
          <a:xfrm>
            <a:off x="290349" y="895696"/>
            <a:ext cx="1519083" cy="1963585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b="1" dirty="0">
                <a:solidFill>
                  <a:schemeClr val="bg1"/>
                </a:solidFill>
              </a:rPr>
              <a:t>Após adesão ao PROREG e cadastro de parcelamentos de débitos pré-existentes</a:t>
            </a:r>
          </a:p>
        </p:txBody>
      </p:sp>
      <p:sp>
        <p:nvSpPr>
          <p:cNvPr id="3" name="Igual a 2">
            <a:extLst>
              <a:ext uri="{FF2B5EF4-FFF2-40B4-BE49-F238E27FC236}">
                <a16:creationId xmlns:a16="http://schemas.microsoft.com/office/drawing/2014/main" id="{FFA3048D-2944-12B7-6FAF-3A7F9328F2A5}"/>
              </a:ext>
            </a:extLst>
          </p:cNvPr>
          <p:cNvSpPr/>
          <p:nvPr/>
        </p:nvSpPr>
        <p:spPr>
          <a:xfrm>
            <a:off x="1799757" y="1543553"/>
            <a:ext cx="313389" cy="324729"/>
          </a:xfrm>
          <a:prstGeom prst="mathEqual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600" b="1">
              <a:solidFill>
                <a:schemeClr val="tx1"/>
              </a:solidFill>
            </a:endParaRP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61313EA3-16DE-AF24-A38D-ABBB9F6E8881}"/>
              </a:ext>
            </a:extLst>
          </p:cNvPr>
          <p:cNvSpPr/>
          <p:nvPr/>
        </p:nvSpPr>
        <p:spPr>
          <a:xfrm>
            <a:off x="2097737" y="927003"/>
            <a:ext cx="1328199" cy="1902000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b="1" dirty="0"/>
              <a:t>1º CRP emergencial de 6 meses </a:t>
            </a:r>
          </a:p>
        </p:txBody>
      </p:sp>
      <p:sp>
        <p:nvSpPr>
          <p:cNvPr id="12" name="Sinal de Adição 11">
            <a:extLst>
              <a:ext uri="{FF2B5EF4-FFF2-40B4-BE49-F238E27FC236}">
                <a16:creationId xmlns:a16="http://schemas.microsoft.com/office/drawing/2014/main" id="{E9CA2CCC-5FED-43E6-5000-AD16DA4DD2FC}"/>
              </a:ext>
            </a:extLst>
          </p:cNvPr>
          <p:cNvSpPr/>
          <p:nvPr/>
        </p:nvSpPr>
        <p:spPr>
          <a:xfrm>
            <a:off x="3354773" y="1566008"/>
            <a:ext cx="444381" cy="298301"/>
          </a:xfrm>
          <a:prstGeom prst="mathPlus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600" b="1"/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6B1D291E-A559-A5D5-0785-65FCB73CA332}"/>
              </a:ext>
            </a:extLst>
          </p:cNvPr>
          <p:cNvSpPr/>
          <p:nvPr/>
        </p:nvSpPr>
        <p:spPr>
          <a:xfrm>
            <a:off x="3743147" y="865418"/>
            <a:ext cx="1442014" cy="1963585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b="1" dirty="0"/>
              <a:t>2º CRP emergencial de 6 meses</a:t>
            </a:r>
          </a:p>
        </p:txBody>
      </p:sp>
      <p:sp>
        <p:nvSpPr>
          <p:cNvPr id="15" name="Sinal de Adição 14">
            <a:extLst>
              <a:ext uri="{FF2B5EF4-FFF2-40B4-BE49-F238E27FC236}">
                <a16:creationId xmlns:a16="http://schemas.microsoft.com/office/drawing/2014/main" id="{B833DBBB-7747-AABB-2106-DD3498B2BA7D}"/>
              </a:ext>
            </a:extLst>
          </p:cNvPr>
          <p:cNvSpPr/>
          <p:nvPr/>
        </p:nvSpPr>
        <p:spPr>
          <a:xfrm>
            <a:off x="5091663" y="1556768"/>
            <a:ext cx="444381" cy="298301"/>
          </a:xfrm>
          <a:prstGeom prst="mathPlus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600" b="1"/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8B2245E9-09F6-74BC-CD26-4DCFA3051BA7}"/>
              </a:ext>
            </a:extLst>
          </p:cNvPr>
          <p:cNvSpPr/>
          <p:nvPr/>
        </p:nvSpPr>
        <p:spPr>
          <a:xfrm>
            <a:off x="7681292" y="896738"/>
            <a:ext cx="2070257" cy="1932265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b="1" dirty="0"/>
              <a:t>Ente apresenta</a:t>
            </a:r>
            <a:r>
              <a:rPr lang="pt-BR" sz="1600" b="1" dirty="0">
                <a:solidFill>
                  <a:schemeClr val="tx1"/>
                </a:solidFill>
                <a:highlight>
                  <a:srgbClr val="FFFF00"/>
                </a:highlight>
              </a:rPr>
              <a:t> Plano de Ação </a:t>
            </a:r>
            <a:r>
              <a:rPr lang="pt-BR" sz="1600" b="1" dirty="0"/>
              <a:t>para o equilíbrio atuarial, UG e outros critérios mais complexos* = </a:t>
            </a:r>
            <a:r>
              <a:rPr lang="pt-BR" sz="1600" b="1" dirty="0" err="1"/>
              <a:t>CRP’s</a:t>
            </a:r>
            <a:r>
              <a:rPr lang="pt-BR" sz="1600" b="1" dirty="0"/>
              <a:t> emergenciais (4º e 5º CRP emergencial)</a:t>
            </a:r>
          </a:p>
        </p:txBody>
      </p:sp>
      <p:sp>
        <p:nvSpPr>
          <p:cNvPr id="17" name="Sinal de Adição 16">
            <a:extLst>
              <a:ext uri="{FF2B5EF4-FFF2-40B4-BE49-F238E27FC236}">
                <a16:creationId xmlns:a16="http://schemas.microsoft.com/office/drawing/2014/main" id="{874B74F2-3060-B78A-F8BB-2FA39750D7F4}"/>
              </a:ext>
            </a:extLst>
          </p:cNvPr>
          <p:cNvSpPr/>
          <p:nvPr/>
        </p:nvSpPr>
        <p:spPr>
          <a:xfrm>
            <a:off x="7333224" y="1558777"/>
            <a:ext cx="444381" cy="298301"/>
          </a:xfrm>
          <a:prstGeom prst="mathPlus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600" b="1" dirty="0"/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83370DC0-EB0E-C98A-E25D-195DE252E920}"/>
              </a:ext>
            </a:extLst>
          </p:cNvPr>
          <p:cNvSpPr/>
          <p:nvPr/>
        </p:nvSpPr>
        <p:spPr>
          <a:xfrm>
            <a:off x="5409898" y="896740"/>
            <a:ext cx="2021456" cy="1932264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b="1" dirty="0"/>
              <a:t>Ente </a:t>
            </a:r>
            <a:r>
              <a:rPr lang="pt-BR" sz="1600" b="1" dirty="0">
                <a:solidFill>
                  <a:schemeClr val="tx1"/>
                </a:solidFill>
                <a:highlight>
                  <a:srgbClr val="FFFF00"/>
                </a:highlight>
              </a:rPr>
              <a:t>justifica</a:t>
            </a:r>
            <a:r>
              <a:rPr lang="pt-BR" sz="1600" b="1" dirty="0"/>
              <a:t> critérios que ainda não conseguiu resolver = 3º CRP emergencial de 6 meses </a:t>
            </a:r>
          </a:p>
        </p:txBody>
      </p:sp>
      <p:sp>
        <p:nvSpPr>
          <p:cNvPr id="24" name="Retângulo 23">
            <a:extLst>
              <a:ext uri="{FF2B5EF4-FFF2-40B4-BE49-F238E27FC236}">
                <a16:creationId xmlns:a16="http://schemas.microsoft.com/office/drawing/2014/main" id="{CB57047C-47B1-0026-71F7-83C9359AAB5C}"/>
              </a:ext>
            </a:extLst>
          </p:cNvPr>
          <p:cNvSpPr/>
          <p:nvPr/>
        </p:nvSpPr>
        <p:spPr>
          <a:xfrm>
            <a:off x="2199519" y="389913"/>
            <a:ext cx="2985641" cy="460961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b="1" dirty="0"/>
              <a:t>GERAL/ </a:t>
            </a:r>
          </a:p>
          <a:p>
            <a:pPr algn="ctr"/>
            <a:r>
              <a:rPr lang="pt-BR" sz="1600" b="1" dirty="0"/>
              <a:t>INTRODUTÓRIA</a:t>
            </a:r>
          </a:p>
        </p:txBody>
      </p:sp>
      <p:sp>
        <p:nvSpPr>
          <p:cNvPr id="25" name="Retângulo 24">
            <a:extLst>
              <a:ext uri="{FF2B5EF4-FFF2-40B4-BE49-F238E27FC236}">
                <a16:creationId xmlns:a16="http://schemas.microsoft.com/office/drawing/2014/main" id="{83F4C567-5432-3D05-B4A6-244527FCA674}"/>
              </a:ext>
            </a:extLst>
          </p:cNvPr>
          <p:cNvSpPr/>
          <p:nvPr/>
        </p:nvSpPr>
        <p:spPr>
          <a:xfrm>
            <a:off x="7659019" y="361993"/>
            <a:ext cx="2070257" cy="488040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b="1" dirty="0"/>
              <a:t>ESPECÍFICA/ FOCALIZADA</a:t>
            </a:r>
          </a:p>
        </p:txBody>
      </p:sp>
      <p:sp>
        <p:nvSpPr>
          <p:cNvPr id="26" name="Retângulo 25">
            <a:extLst>
              <a:ext uri="{FF2B5EF4-FFF2-40B4-BE49-F238E27FC236}">
                <a16:creationId xmlns:a16="http://schemas.microsoft.com/office/drawing/2014/main" id="{893ED7DB-4286-1451-06BC-E150D26CD369}"/>
              </a:ext>
            </a:extLst>
          </p:cNvPr>
          <p:cNvSpPr/>
          <p:nvPr/>
        </p:nvSpPr>
        <p:spPr>
          <a:xfrm>
            <a:off x="5409898" y="389913"/>
            <a:ext cx="2021456" cy="460120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b="1" dirty="0"/>
              <a:t>INTERMEDIÁRIA/</a:t>
            </a:r>
          </a:p>
          <a:p>
            <a:pPr algn="ctr"/>
            <a:r>
              <a:rPr lang="pt-BR" sz="1600" b="1" dirty="0"/>
              <a:t>PREPARATÓRIA</a:t>
            </a:r>
          </a:p>
        </p:txBody>
      </p:sp>
      <p:sp>
        <p:nvSpPr>
          <p:cNvPr id="27" name="Retângulo 26">
            <a:extLst>
              <a:ext uri="{FF2B5EF4-FFF2-40B4-BE49-F238E27FC236}">
                <a16:creationId xmlns:a16="http://schemas.microsoft.com/office/drawing/2014/main" id="{80599491-56EA-3D80-2903-673EAAC13675}"/>
              </a:ext>
            </a:extLst>
          </p:cNvPr>
          <p:cNvSpPr/>
          <p:nvPr/>
        </p:nvSpPr>
        <p:spPr>
          <a:xfrm>
            <a:off x="9866791" y="896739"/>
            <a:ext cx="2097984" cy="1932264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b="1" dirty="0"/>
              <a:t>Relação colaborativa  c/ SRPC, ganha mais prazo e pode  apresentar eventualmente outros Planos de Ação (Novos CRP)</a:t>
            </a:r>
          </a:p>
        </p:txBody>
      </p:sp>
      <p:sp>
        <p:nvSpPr>
          <p:cNvPr id="28" name="Retângulo 27">
            <a:extLst>
              <a:ext uri="{FF2B5EF4-FFF2-40B4-BE49-F238E27FC236}">
                <a16:creationId xmlns:a16="http://schemas.microsoft.com/office/drawing/2014/main" id="{127B531A-4248-0A90-8F8E-ABB6891FDDCE}"/>
              </a:ext>
            </a:extLst>
          </p:cNvPr>
          <p:cNvSpPr/>
          <p:nvPr/>
        </p:nvSpPr>
        <p:spPr>
          <a:xfrm>
            <a:off x="9871362" y="353324"/>
            <a:ext cx="2070257" cy="488040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b="1" dirty="0"/>
              <a:t>MANUTENÇÃO COM RECIPROCIDADE</a:t>
            </a:r>
          </a:p>
        </p:txBody>
      </p:sp>
      <p:sp>
        <p:nvSpPr>
          <p:cNvPr id="30" name="Sinal de Adição 29">
            <a:extLst>
              <a:ext uri="{FF2B5EF4-FFF2-40B4-BE49-F238E27FC236}">
                <a16:creationId xmlns:a16="http://schemas.microsoft.com/office/drawing/2014/main" id="{53B6F732-1C52-EC60-5C90-5D3D239B4DAB}"/>
              </a:ext>
            </a:extLst>
          </p:cNvPr>
          <p:cNvSpPr/>
          <p:nvPr/>
        </p:nvSpPr>
        <p:spPr>
          <a:xfrm>
            <a:off x="9600843" y="1558879"/>
            <a:ext cx="444381" cy="298301"/>
          </a:xfrm>
          <a:prstGeom prst="mathPlus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600" b="1" dirty="0"/>
          </a:p>
        </p:txBody>
      </p:sp>
      <p:sp>
        <p:nvSpPr>
          <p:cNvPr id="33" name="Retângulo 32">
            <a:extLst>
              <a:ext uri="{FF2B5EF4-FFF2-40B4-BE49-F238E27FC236}">
                <a16:creationId xmlns:a16="http://schemas.microsoft.com/office/drawing/2014/main" id="{3D550D30-9DD9-8972-5878-EC4C00DEF20D}"/>
              </a:ext>
            </a:extLst>
          </p:cNvPr>
          <p:cNvSpPr/>
          <p:nvPr/>
        </p:nvSpPr>
        <p:spPr>
          <a:xfrm>
            <a:off x="3574199" y="3737278"/>
            <a:ext cx="8046245" cy="33855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1600" b="1" dirty="0">
                <a:solidFill>
                  <a:schemeClr val="tx1"/>
                </a:solidFill>
              </a:rPr>
              <a:t>Regularização pendências do PAP (</a:t>
            </a:r>
            <a:r>
              <a:rPr lang="pt-BR" sz="1600" b="1" dirty="0" err="1">
                <a:solidFill>
                  <a:schemeClr val="tx1"/>
                </a:solidFill>
              </a:rPr>
              <a:t>Repasse+Utilização+Aplicações</a:t>
            </a:r>
            <a:r>
              <a:rPr lang="pt-BR" sz="1600" b="1" dirty="0">
                <a:solidFill>
                  <a:schemeClr val="tx1"/>
                </a:solidFill>
              </a:rPr>
              <a:t> Resolução CMN)</a:t>
            </a:r>
          </a:p>
        </p:txBody>
      </p:sp>
      <p:sp>
        <p:nvSpPr>
          <p:cNvPr id="34" name="Retângulo 33">
            <a:extLst>
              <a:ext uri="{FF2B5EF4-FFF2-40B4-BE49-F238E27FC236}">
                <a16:creationId xmlns:a16="http://schemas.microsoft.com/office/drawing/2014/main" id="{F3E127D2-7DE8-D61E-36E2-BC50C754FBCC}"/>
              </a:ext>
            </a:extLst>
          </p:cNvPr>
          <p:cNvSpPr/>
          <p:nvPr/>
        </p:nvSpPr>
        <p:spPr>
          <a:xfrm>
            <a:off x="7778158" y="4070189"/>
            <a:ext cx="4389258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1600" b="1" dirty="0">
                <a:solidFill>
                  <a:schemeClr val="tx1"/>
                </a:solidFill>
              </a:rPr>
              <a:t>Comprovar reforma e vigência do RPC</a:t>
            </a:r>
          </a:p>
        </p:txBody>
      </p:sp>
      <p:sp>
        <p:nvSpPr>
          <p:cNvPr id="35" name="Retângulo 34">
            <a:extLst>
              <a:ext uri="{FF2B5EF4-FFF2-40B4-BE49-F238E27FC236}">
                <a16:creationId xmlns:a16="http://schemas.microsoft.com/office/drawing/2014/main" id="{48E2CF36-67C8-36AC-6D67-E09220B5F0F8}"/>
              </a:ext>
            </a:extLst>
          </p:cNvPr>
          <p:cNvSpPr/>
          <p:nvPr/>
        </p:nvSpPr>
        <p:spPr>
          <a:xfrm>
            <a:off x="7790450" y="5587530"/>
            <a:ext cx="4364674" cy="338554"/>
          </a:xfrm>
          <a:prstGeom prst="rect">
            <a:avLst/>
          </a:prstGeom>
          <a:solidFill>
            <a:schemeClr val="accent3"/>
          </a:solidFill>
        </p:spPr>
        <p:txBody>
          <a:bodyPr wrap="square">
            <a:spAutoFit/>
          </a:bodyPr>
          <a:lstStyle/>
          <a:p>
            <a:r>
              <a:rPr lang="pt-BR" sz="1600" b="1" dirty="0"/>
              <a:t>C</a:t>
            </a:r>
            <a:r>
              <a:rPr lang="pt-BR" sz="1600" b="1" dirty="0">
                <a:solidFill>
                  <a:schemeClr val="tx1"/>
                </a:solidFill>
              </a:rPr>
              <a:t>umprimento Plano</a:t>
            </a:r>
            <a:r>
              <a:rPr lang="pt-BR" sz="1600" b="1" dirty="0"/>
              <a:t>s</a:t>
            </a:r>
            <a:r>
              <a:rPr lang="pt-BR" sz="1600" b="1" dirty="0">
                <a:solidFill>
                  <a:schemeClr val="tx1"/>
                </a:solidFill>
              </a:rPr>
              <a:t> de Ação</a:t>
            </a:r>
            <a:r>
              <a:rPr lang="pt-BR" sz="1600" b="1" dirty="0"/>
              <a:t>.</a:t>
            </a:r>
            <a:endParaRPr lang="pt-BR" sz="1600" b="1" dirty="0">
              <a:solidFill>
                <a:schemeClr val="tx1"/>
              </a:solidFill>
            </a:endParaRPr>
          </a:p>
        </p:txBody>
      </p:sp>
      <p:sp>
        <p:nvSpPr>
          <p:cNvPr id="36" name="CaixaDeTexto 35">
            <a:extLst>
              <a:ext uri="{FF2B5EF4-FFF2-40B4-BE49-F238E27FC236}">
                <a16:creationId xmlns:a16="http://schemas.microsoft.com/office/drawing/2014/main" id="{72CA3841-4DE9-CFCD-00E5-3E985BAD6D01}"/>
              </a:ext>
            </a:extLst>
          </p:cNvPr>
          <p:cNvSpPr txBox="1"/>
          <p:nvPr/>
        </p:nvSpPr>
        <p:spPr>
          <a:xfrm>
            <a:off x="290349" y="2741699"/>
            <a:ext cx="11942319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pt-BR" b="1" dirty="0">
                <a:solidFill>
                  <a:schemeClr val="tx1"/>
                </a:solidFill>
              </a:rPr>
              <a:t>Requisitos para emissão do CRP durante o programa:</a:t>
            </a:r>
            <a:endParaRPr lang="pt-BR" dirty="0"/>
          </a:p>
        </p:txBody>
      </p:sp>
      <p:sp>
        <p:nvSpPr>
          <p:cNvPr id="37" name="Retângulo 36">
            <a:extLst>
              <a:ext uri="{FF2B5EF4-FFF2-40B4-BE49-F238E27FC236}">
                <a16:creationId xmlns:a16="http://schemas.microsoft.com/office/drawing/2014/main" id="{E6AB04EE-EB94-F21A-7ECA-DAE7A0E66479}"/>
              </a:ext>
            </a:extLst>
          </p:cNvPr>
          <p:cNvSpPr/>
          <p:nvPr/>
        </p:nvSpPr>
        <p:spPr>
          <a:xfrm>
            <a:off x="290350" y="3316690"/>
            <a:ext cx="1614650" cy="333176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Termo de </a:t>
            </a:r>
            <a:r>
              <a:rPr lang="pt-BR" sz="17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Adesão</a:t>
            </a:r>
            <a:r>
              <a:rPr lang="pt-BR" sz="1700" b="1" dirty="0">
                <a:solidFill>
                  <a:schemeClr val="tx1"/>
                </a:solidFill>
              </a:rPr>
              <a:t> pelo </a:t>
            </a:r>
            <a:r>
              <a:rPr lang="pt-BR" sz="1700" b="1" dirty="0" err="1">
                <a:solidFill>
                  <a:schemeClr val="tx1"/>
                </a:solidFill>
              </a:rPr>
              <a:t>Gescon</a:t>
            </a:r>
            <a:r>
              <a:rPr lang="pt-BR" sz="1700" b="1" dirty="0">
                <a:solidFill>
                  <a:schemeClr val="tx1"/>
                </a:solidFill>
              </a:rPr>
              <a:t> e </a:t>
            </a:r>
            <a:r>
              <a:rPr lang="pt-BR" sz="17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cadastro  dos parcelamentos </a:t>
            </a:r>
            <a:r>
              <a:rPr lang="pt-BR" sz="1700" b="1" dirty="0">
                <a:solidFill>
                  <a:schemeClr val="tx1"/>
                </a:solidFill>
              </a:rPr>
              <a:t>de todos débitos pré-existentes no </a:t>
            </a:r>
            <a:r>
              <a:rPr lang="pt-BR" sz="1700" b="1" dirty="0" err="1">
                <a:solidFill>
                  <a:schemeClr val="tx1"/>
                </a:solidFill>
              </a:rPr>
              <a:t>Cadprev</a:t>
            </a:r>
            <a:endParaRPr lang="pt-BR" sz="1700" b="1" dirty="0">
              <a:solidFill>
                <a:schemeClr val="tx1"/>
              </a:solidFill>
            </a:endParaRPr>
          </a:p>
          <a:p>
            <a:pPr algn="ctr"/>
            <a:endParaRPr lang="pt-BR" sz="1700" dirty="0">
              <a:solidFill>
                <a:schemeClr val="tx1"/>
              </a:solidFill>
            </a:endParaRPr>
          </a:p>
        </p:txBody>
      </p:sp>
      <p:sp>
        <p:nvSpPr>
          <p:cNvPr id="39" name="Retângulo 38">
            <a:extLst>
              <a:ext uri="{FF2B5EF4-FFF2-40B4-BE49-F238E27FC236}">
                <a16:creationId xmlns:a16="http://schemas.microsoft.com/office/drawing/2014/main" id="{B7250425-7A96-D73C-FECD-4B75D145822D}"/>
              </a:ext>
            </a:extLst>
          </p:cNvPr>
          <p:cNvSpPr/>
          <p:nvPr/>
        </p:nvSpPr>
        <p:spPr>
          <a:xfrm>
            <a:off x="3593305" y="4084315"/>
            <a:ext cx="7737396" cy="29005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1600" b="1" dirty="0">
                <a:solidFill>
                  <a:schemeClr val="tx1"/>
                </a:solidFill>
              </a:rPr>
              <a:t>DAIR, relativo aos meses após adesão ao PROREG</a:t>
            </a:r>
          </a:p>
        </p:txBody>
      </p:sp>
      <p:sp>
        <p:nvSpPr>
          <p:cNvPr id="41" name="Retângulo 40">
            <a:extLst>
              <a:ext uri="{FF2B5EF4-FFF2-40B4-BE49-F238E27FC236}">
                <a16:creationId xmlns:a16="http://schemas.microsoft.com/office/drawing/2014/main" id="{C0AC4F4E-0E8F-327F-E795-8F99687B497C}"/>
              </a:ext>
            </a:extLst>
          </p:cNvPr>
          <p:cNvSpPr/>
          <p:nvPr/>
        </p:nvSpPr>
        <p:spPr>
          <a:xfrm>
            <a:off x="7790450" y="5205884"/>
            <a:ext cx="4389258" cy="38164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1500" b="1" dirty="0">
                <a:solidFill>
                  <a:schemeClr val="tx1"/>
                </a:solidFill>
              </a:rPr>
              <a:t>Reforma dos benefícios assemelhadas à União; RPC – vigência e operacionalização do convênio</a:t>
            </a:r>
          </a:p>
        </p:txBody>
      </p:sp>
      <p:sp>
        <p:nvSpPr>
          <p:cNvPr id="42" name="Retângulo 41">
            <a:extLst>
              <a:ext uri="{FF2B5EF4-FFF2-40B4-BE49-F238E27FC236}">
                <a16:creationId xmlns:a16="http://schemas.microsoft.com/office/drawing/2014/main" id="{D460DD0C-1791-1697-22E8-5E431D38A97B}"/>
              </a:ext>
            </a:extLst>
          </p:cNvPr>
          <p:cNvSpPr/>
          <p:nvPr/>
        </p:nvSpPr>
        <p:spPr>
          <a:xfrm>
            <a:off x="10045224" y="5830048"/>
            <a:ext cx="2109900" cy="107721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pt-BR" sz="1600" b="1" dirty="0">
                <a:solidFill>
                  <a:schemeClr val="tx1"/>
                </a:solidFill>
              </a:rPr>
              <a:t>Comprovar níveis do Pró-Gestão e melhoria da situação financeira e atuarial</a:t>
            </a:r>
          </a:p>
        </p:txBody>
      </p:sp>
      <p:sp>
        <p:nvSpPr>
          <p:cNvPr id="43" name="Retângulo 42">
            <a:extLst>
              <a:ext uri="{FF2B5EF4-FFF2-40B4-BE49-F238E27FC236}">
                <a16:creationId xmlns:a16="http://schemas.microsoft.com/office/drawing/2014/main" id="{FEAB14A4-235D-F49D-C988-E0C443C406BF}"/>
              </a:ext>
            </a:extLst>
          </p:cNvPr>
          <p:cNvSpPr/>
          <p:nvPr/>
        </p:nvSpPr>
        <p:spPr>
          <a:xfrm>
            <a:off x="3574199" y="3137702"/>
            <a:ext cx="4216251" cy="29005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1600" b="1" dirty="0">
                <a:solidFill>
                  <a:schemeClr val="tx1"/>
                </a:solidFill>
              </a:rPr>
              <a:t>Termos de parcelamento </a:t>
            </a:r>
            <a:r>
              <a:rPr lang="pt-BR" sz="1600" b="1" u="sng" dirty="0">
                <a:solidFill>
                  <a:schemeClr val="tx1"/>
                </a:solidFill>
              </a:rPr>
              <a:t>aceitos e adimplentes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38EB4E3C-EA3B-C4D7-A5D8-224D7603388B}"/>
              </a:ext>
            </a:extLst>
          </p:cNvPr>
          <p:cNvSpPr txBox="1"/>
          <p:nvPr/>
        </p:nvSpPr>
        <p:spPr>
          <a:xfrm>
            <a:off x="3593305" y="3386822"/>
            <a:ext cx="8046245" cy="33855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pt-BR" sz="1600" b="1" dirty="0">
                <a:solidFill>
                  <a:schemeClr val="tx1"/>
                </a:solidFill>
              </a:rPr>
              <a:t>Regularidade e consistência  no envio das informações (demonstrativos)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AE58094B-59FE-8939-FF0D-D11C180D917D}"/>
              </a:ext>
            </a:extLst>
          </p:cNvPr>
          <p:cNvSpPr txBox="1"/>
          <p:nvPr/>
        </p:nvSpPr>
        <p:spPr>
          <a:xfrm>
            <a:off x="5409899" y="4353996"/>
            <a:ext cx="6315376" cy="33855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pt-BR" sz="1600" b="1" dirty="0"/>
              <a:t>L</a:t>
            </a:r>
            <a:r>
              <a:rPr lang="pt-BR" sz="1600" b="1" dirty="0">
                <a:solidFill>
                  <a:schemeClr val="tx1"/>
                </a:solidFill>
              </a:rPr>
              <a:t>imites de contribuição; Rol de benefícios; aprovação da lei do RPC;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3E19CA4D-251F-4425-FA02-C1C5746ADBF8}"/>
              </a:ext>
            </a:extLst>
          </p:cNvPr>
          <p:cNvSpPr txBox="1"/>
          <p:nvPr/>
        </p:nvSpPr>
        <p:spPr>
          <a:xfrm>
            <a:off x="5419423" y="4612940"/>
            <a:ext cx="6491752" cy="58477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pt-BR" sz="1600" b="1" dirty="0">
                <a:solidFill>
                  <a:schemeClr val="tx1"/>
                </a:solidFill>
              </a:rPr>
              <a:t>Aten</a:t>
            </a:r>
            <a:r>
              <a:rPr lang="pt-BR" sz="1600" b="1" dirty="0"/>
              <a:t>dimento solicitação MPS e Fiscalização; COMPREV (adesão + contrato DATAPREV); requisitos para dirigentes e conselheiros</a:t>
            </a:r>
            <a:endParaRPr lang="pt-BR" sz="16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827451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0CBAF4E-DCBF-9A35-95AF-880C1A924A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Linha do tempo&#10;&#10;Descrição gerada automaticamente com confiança média">
            <a:extLst>
              <a:ext uri="{FF2B5EF4-FFF2-40B4-BE49-F238E27FC236}">
                <a16:creationId xmlns:a16="http://schemas.microsoft.com/office/drawing/2014/main" id="{3212DDB4-BA9D-BAD0-8727-4E3C87B2CD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751" y="1000125"/>
            <a:ext cx="11334750" cy="5581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996451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228B84E-CC1A-2DBC-D352-714DF507A3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Linha do tempo&#10;&#10;Descrição gerada automaticamente com confiança baixa">
            <a:extLst>
              <a:ext uri="{FF2B5EF4-FFF2-40B4-BE49-F238E27FC236}">
                <a16:creationId xmlns:a16="http://schemas.microsoft.com/office/drawing/2014/main" id="{C3B54DF6-1E42-29AC-A5E8-CA18A63604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0456" y="1009650"/>
            <a:ext cx="11388143" cy="5448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52991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F98F83-6815-A97E-FFA8-DF7C2606ED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22316FB8-8693-0DC8-B007-FC8ABD3ACE64}"/>
              </a:ext>
            </a:extLst>
          </p:cNvPr>
          <p:cNvSpPr/>
          <p:nvPr/>
        </p:nvSpPr>
        <p:spPr>
          <a:xfrm>
            <a:off x="1286928" y="4312187"/>
            <a:ext cx="5419062" cy="60845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dirty="0"/>
              <a:t>Por quem? Reciprocidade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D371BC0A-121C-0567-71C0-9446B2109DE6}"/>
              </a:ext>
            </a:extLst>
          </p:cNvPr>
          <p:cNvSpPr/>
          <p:nvPr/>
        </p:nvSpPr>
        <p:spPr>
          <a:xfrm>
            <a:off x="4406319" y="263099"/>
            <a:ext cx="7226357" cy="389768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600"/>
              </a:spcAft>
            </a:pPr>
            <a:r>
              <a:rPr lang="pt-BR" sz="2000" b="1" dirty="0">
                <a:solidFill>
                  <a:schemeClr val="tx1"/>
                </a:solidFill>
              </a:rPr>
              <a:t>Pode ser utilizada para:</a:t>
            </a:r>
          </a:p>
          <a:p>
            <a:pPr>
              <a:spcAft>
                <a:spcPts val="600"/>
              </a:spcAft>
            </a:pPr>
            <a:r>
              <a:rPr lang="pt-BR" sz="2000" b="1" dirty="0">
                <a:solidFill>
                  <a:schemeClr val="tx1"/>
                </a:solidFill>
              </a:rPr>
              <a:t>I - a </a:t>
            </a:r>
            <a:r>
              <a:rPr lang="pt-BR" sz="2000" b="1" u="sng" dirty="0">
                <a:solidFill>
                  <a:schemeClr val="tx1"/>
                </a:solidFill>
              </a:rPr>
              <a:t>continuidade dos planos de ação</a:t>
            </a:r>
            <a:r>
              <a:rPr lang="pt-BR" sz="2000" b="1" dirty="0">
                <a:solidFill>
                  <a:schemeClr val="tx1"/>
                </a:solidFill>
              </a:rPr>
              <a:t> para alcance sustentável da regularidade de </a:t>
            </a:r>
            <a:r>
              <a:rPr lang="pt-BR" sz="2000" b="1" u="sng" dirty="0">
                <a:solidFill>
                  <a:schemeClr val="tx1"/>
                </a:solidFill>
              </a:rPr>
              <a:t>critérios estruturantes</a:t>
            </a:r>
            <a:r>
              <a:rPr lang="pt-BR" sz="2000" b="1" dirty="0">
                <a:solidFill>
                  <a:schemeClr val="tx1"/>
                </a:solidFill>
              </a:rPr>
              <a:t> estabelecidos nas normas gerais, tais como a exigência da </a:t>
            </a:r>
            <a:r>
              <a:rPr lang="pt-BR" sz="2000" b="1" u="sng" dirty="0">
                <a:solidFill>
                  <a:schemeClr val="tx1"/>
                </a:solidFill>
              </a:rPr>
              <a:t>unidade gestora única</a:t>
            </a:r>
            <a:r>
              <a:rPr lang="pt-BR" sz="2000" b="1" dirty="0">
                <a:solidFill>
                  <a:schemeClr val="tx1"/>
                </a:solidFill>
              </a:rPr>
              <a:t> ou o </a:t>
            </a:r>
            <a:r>
              <a:rPr lang="pt-BR" sz="2000" b="1" u="sng" dirty="0">
                <a:solidFill>
                  <a:schemeClr val="tx1"/>
                </a:solidFill>
              </a:rPr>
              <a:t>equilíbrio financeiro e atuarial</a:t>
            </a:r>
            <a:r>
              <a:rPr lang="pt-BR" sz="2000" b="1" dirty="0">
                <a:solidFill>
                  <a:schemeClr val="tx1"/>
                </a:solidFill>
              </a:rPr>
              <a:t>; ou</a:t>
            </a:r>
          </a:p>
          <a:p>
            <a:pPr>
              <a:spcAft>
                <a:spcPts val="600"/>
              </a:spcAft>
            </a:pPr>
            <a:r>
              <a:rPr lang="pt-BR" sz="2000" b="1" dirty="0">
                <a:solidFill>
                  <a:schemeClr val="tx1"/>
                </a:solidFill>
              </a:rPr>
              <a:t>II - para apresentação, posteriormente, de </a:t>
            </a:r>
            <a:r>
              <a:rPr lang="pt-BR" sz="2000" b="1" u="sng" dirty="0">
                <a:solidFill>
                  <a:schemeClr val="tx1"/>
                </a:solidFill>
              </a:rPr>
              <a:t>novos planos de ação quando o ente federativo tiver dificuldades para manutenção da regularidade de alguns dos critérios previstos nas normas gerais</a:t>
            </a:r>
            <a:r>
              <a:rPr lang="pt-BR" sz="2000" b="1" dirty="0">
                <a:solidFill>
                  <a:schemeClr val="tx1"/>
                </a:solidFill>
              </a:rPr>
              <a:t>.</a:t>
            </a:r>
          </a:p>
          <a:p>
            <a:pPr>
              <a:spcAft>
                <a:spcPts val="600"/>
              </a:spcAft>
            </a:pPr>
            <a:r>
              <a:rPr lang="pt-BR" sz="2000" b="1" u="sng" dirty="0">
                <a:solidFill>
                  <a:schemeClr val="tx1"/>
                </a:solidFill>
              </a:rPr>
              <a:t>Repasse das contribuições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415D2CF4-2F85-9C76-C63D-D23C932083AC}"/>
              </a:ext>
            </a:extLst>
          </p:cNvPr>
          <p:cNvSpPr/>
          <p:nvPr/>
        </p:nvSpPr>
        <p:spPr>
          <a:xfrm>
            <a:off x="5985379" y="4444144"/>
            <a:ext cx="5419061" cy="91440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000" b="1" dirty="0">
                <a:solidFill>
                  <a:schemeClr val="tx1"/>
                </a:solidFill>
              </a:rPr>
              <a:t>Estado: nível IV no </a:t>
            </a:r>
            <a:r>
              <a:rPr lang="pt-BR" sz="2000" b="1" dirty="0" err="1">
                <a:solidFill>
                  <a:schemeClr val="tx1"/>
                </a:solidFill>
              </a:rPr>
              <a:t>Pró-Gestão</a:t>
            </a:r>
            <a:r>
              <a:rPr lang="pt-BR" sz="2000" b="1" dirty="0">
                <a:solidFill>
                  <a:schemeClr val="tx1"/>
                </a:solidFill>
              </a:rPr>
              <a:t>; </a:t>
            </a:r>
          </a:p>
          <a:p>
            <a:r>
              <a:rPr lang="pt-BR" sz="2000" b="1" dirty="0">
                <a:solidFill>
                  <a:schemeClr val="tx1"/>
                </a:solidFill>
              </a:rPr>
              <a:t>RPPS Médio ou Grande Portes: nível III;</a:t>
            </a:r>
          </a:p>
          <a:p>
            <a:r>
              <a:rPr lang="pt-BR" sz="2000" b="1" dirty="0">
                <a:solidFill>
                  <a:schemeClr val="tx1"/>
                </a:solidFill>
              </a:rPr>
              <a:t>RPPS de Pequeno Porte: nível II;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364BE470-7F23-982B-BA33-5DC6B8922E64}"/>
              </a:ext>
            </a:extLst>
          </p:cNvPr>
          <p:cNvSpPr/>
          <p:nvPr/>
        </p:nvSpPr>
        <p:spPr>
          <a:xfrm rot="18007667">
            <a:off x="-689009" y="1813174"/>
            <a:ext cx="5419061" cy="176100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500" b="1" dirty="0">
                <a:solidFill>
                  <a:schemeClr val="tx1"/>
                </a:solidFill>
              </a:rPr>
              <a:t>Fase de Manutenção da Conformidade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E6925D22-D7D3-6128-377C-2760FFCC2C83}"/>
              </a:ext>
            </a:extLst>
          </p:cNvPr>
          <p:cNvSpPr/>
          <p:nvPr/>
        </p:nvSpPr>
        <p:spPr>
          <a:xfrm>
            <a:off x="762399" y="5370249"/>
            <a:ext cx="5419061" cy="91440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000" b="1" dirty="0">
                <a:solidFill>
                  <a:schemeClr val="tx1"/>
                </a:solidFill>
              </a:rPr>
              <a:t>Comprovação de melhoria na situação financeira e atuarial do RPPS, com base, entre outros critérios, nos indicadores do ISP 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5C44A9F3-F4E3-CFC0-A3DF-24F4D7E9F0F8}"/>
              </a:ext>
            </a:extLst>
          </p:cNvPr>
          <p:cNvSpPr/>
          <p:nvPr/>
        </p:nvSpPr>
        <p:spPr>
          <a:xfrm>
            <a:off x="6345782" y="5594206"/>
            <a:ext cx="5419061" cy="91440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000" b="1" dirty="0">
                <a:solidFill>
                  <a:schemeClr val="tx1"/>
                </a:solidFill>
              </a:rPr>
              <a:t>Comprovação de adoção de medidas de acompanhamento atuarial previstas nos </a:t>
            </a:r>
            <a:r>
              <a:rPr lang="pt-BR" sz="2000" b="1" dirty="0" err="1">
                <a:solidFill>
                  <a:schemeClr val="tx1"/>
                </a:solidFill>
              </a:rPr>
              <a:t>arts</a:t>
            </a:r>
            <a:r>
              <a:rPr lang="pt-BR" sz="2000" b="1" dirty="0">
                <a:solidFill>
                  <a:schemeClr val="tx1"/>
                </a:solidFill>
              </a:rPr>
              <a:t>. 67 a 69 da Portaria 1.467/2022</a:t>
            </a:r>
          </a:p>
        </p:txBody>
      </p:sp>
    </p:spTree>
    <p:extLst>
      <p:ext uri="{BB962C8B-B14F-4D97-AF65-F5344CB8AC3E}">
        <p14:creationId xmlns:p14="http://schemas.microsoft.com/office/powerpoint/2010/main" val="6225063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0ABD86A6-52F2-07E7-FB58-588A5C8D7800}"/>
              </a:ext>
            </a:extLst>
          </p:cNvPr>
          <p:cNvSpPr/>
          <p:nvPr/>
        </p:nvSpPr>
        <p:spPr>
          <a:xfrm>
            <a:off x="2278909" y="1169580"/>
            <a:ext cx="5419062" cy="9144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000" b="1" dirty="0"/>
              <a:t>Aplicação de recursos conforme normas do CMN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1BF1C0B5-3762-AF66-AB80-4471D13D2EE4}"/>
              </a:ext>
            </a:extLst>
          </p:cNvPr>
          <p:cNvSpPr/>
          <p:nvPr/>
        </p:nvSpPr>
        <p:spPr>
          <a:xfrm>
            <a:off x="2278910" y="147968"/>
            <a:ext cx="5419061" cy="9144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000" b="1" dirty="0"/>
              <a:t>Repasse regular das contribuições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ADE54FA6-1316-131B-25F3-DE5A7AE4D01E}"/>
              </a:ext>
            </a:extLst>
          </p:cNvPr>
          <p:cNvSpPr/>
          <p:nvPr/>
        </p:nvSpPr>
        <p:spPr>
          <a:xfrm>
            <a:off x="2278909" y="2230179"/>
            <a:ext cx="5419063" cy="9144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000" b="1" dirty="0"/>
              <a:t>Utilização correta de recursos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D593DB69-BD1E-6823-4C94-30BC6DCA209B}"/>
              </a:ext>
            </a:extLst>
          </p:cNvPr>
          <p:cNvSpPr/>
          <p:nvPr/>
        </p:nvSpPr>
        <p:spPr>
          <a:xfrm>
            <a:off x="2278909" y="3267740"/>
            <a:ext cx="5419064" cy="9144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000" b="1" dirty="0"/>
              <a:t>Envio regular de dados e informações ao MPS</a:t>
            </a: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D2D435EC-D544-3B13-8575-3F7516F7B72A}"/>
              </a:ext>
            </a:extLst>
          </p:cNvPr>
          <p:cNvSpPr/>
          <p:nvPr/>
        </p:nvSpPr>
        <p:spPr>
          <a:xfrm>
            <a:off x="2278909" y="4328339"/>
            <a:ext cx="5419061" cy="9144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000" b="1" dirty="0"/>
              <a:t>Adequações necessárias na legislação do RPPS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4F385AC2-419D-17BE-C5BA-19A55C354E2D}"/>
              </a:ext>
            </a:extLst>
          </p:cNvPr>
          <p:cNvSpPr/>
          <p:nvPr/>
        </p:nvSpPr>
        <p:spPr>
          <a:xfrm>
            <a:off x="2278908" y="5505010"/>
            <a:ext cx="5419061" cy="9144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000" b="1" dirty="0"/>
              <a:t>Cumprimento dos plano de ação apresentados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70CAAF8E-AB2B-52B3-77E1-13CBDAFC4627}"/>
              </a:ext>
            </a:extLst>
          </p:cNvPr>
          <p:cNvSpPr/>
          <p:nvPr/>
        </p:nvSpPr>
        <p:spPr>
          <a:xfrm rot="4592608">
            <a:off x="-1415018" y="2830035"/>
            <a:ext cx="5419061" cy="118552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500" b="1" dirty="0">
                <a:solidFill>
                  <a:schemeClr val="tx1"/>
                </a:solidFill>
              </a:rPr>
              <a:t>Compromissos assumidos</a:t>
            </a: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A768639E-4AA8-80D1-37B8-5B6AB7BC82A4}"/>
              </a:ext>
            </a:extLst>
          </p:cNvPr>
          <p:cNvSpPr/>
          <p:nvPr/>
        </p:nvSpPr>
        <p:spPr>
          <a:xfrm rot="4115026">
            <a:off x="6959624" y="1776573"/>
            <a:ext cx="5419061" cy="310648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500" b="1" dirty="0">
                <a:solidFill>
                  <a:schemeClr val="tx1"/>
                </a:solidFill>
              </a:rPr>
              <a:t>Promover  Equilíbrio Financeiro e Atuarial Sustentabilidade planos de custeio e de benefícios</a:t>
            </a:r>
          </a:p>
        </p:txBody>
      </p:sp>
    </p:spTree>
    <p:extLst>
      <p:ext uri="{BB962C8B-B14F-4D97-AF65-F5344CB8AC3E}">
        <p14:creationId xmlns:p14="http://schemas.microsoft.com/office/powerpoint/2010/main" val="228465047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80CC442-FD26-8A91-9C31-CE356CE552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2A4A8863-B887-1333-BAC5-E52BF035B7B0}"/>
              </a:ext>
            </a:extLst>
          </p:cNvPr>
          <p:cNvSpPr txBox="1"/>
          <p:nvPr/>
        </p:nvSpPr>
        <p:spPr>
          <a:xfrm>
            <a:off x="5475514" y="2967335"/>
            <a:ext cx="12409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dirty="0">
                <a:solidFill>
                  <a:schemeClr val="accent1"/>
                </a:solidFill>
              </a:rPr>
              <a:t>F I M </a:t>
            </a:r>
          </a:p>
        </p:txBody>
      </p:sp>
    </p:spTree>
    <p:extLst>
      <p:ext uri="{BB962C8B-B14F-4D97-AF65-F5344CB8AC3E}">
        <p14:creationId xmlns:p14="http://schemas.microsoft.com/office/powerpoint/2010/main" val="273431888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7843</TotalTime>
  <Words>1832</Words>
  <Application>Microsoft Office PowerPoint</Application>
  <PresentationFormat>Widescreen</PresentationFormat>
  <Paragraphs>261</Paragraphs>
  <Slides>24</Slides>
  <Notes>15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24</vt:i4>
      </vt:variant>
    </vt:vector>
  </HeadingPairs>
  <TitlesOfParts>
    <vt:vector size="31" baseType="lpstr">
      <vt:lpstr>Aptos</vt:lpstr>
      <vt:lpstr>Arial</vt:lpstr>
      <vt:lpstr>Calibri</vt:lpstr>
      <vt:lpstr>Calibri Light</vt:lpstr>
      <vt:lpstr>Courier New</vt:lpstr>
      <vt:lpstr>Wingdings</vt:lpstr>
      <vt:lpstr>Tema do Office</vt:lpstr>
      <vt:lpstr>Programa de Regularidade Previdenciária e Parcelamento Especial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MQ Design</dc:creator>
  <cp:lastModifiedBy>David Pinheiro Montenegro</cp:lastModifiedBy>
  <cp:revision>24</cp:revision>
  <dcterms:created xsi:type="dcterms:W3CDTF">2021-11-14T18:17:18Z</dcterms:created>
  <dcterms:modified xsi:type="dcterms:W3CDTF">2025-09-19T13:10:39Z</dcterms:modified>
</cp:coreProperties>
</file>